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2.xml" ContentType="application/vnd.openxmlformats-officedocument.presentationml.tags+xml"/>
  <Override PartName="/ppt/notesSlides/notesSlide47.xml" ContentType="application/vnd.openxmlformats-officedocument.presentationml.notesSlide+xml"/>
  <Override PartName="/ppt/tags/tag3.xml" ContentType="application/vnd.openxmlformats-officedocument.presentationml.tags+xml"/>
  <Override PartName="/ppt/notesSlides/notesSlide48.xml" ContentType="application/vnd.openxmlformats-officedocument.presentationml.notesSlide+xml"/>
  <Override PartName="/ppt/tags/tag4.xml" ContentType="application/vnd.openxmlformats-officedocument.presentationml.tags+xml"/>
  <Override PartName="/ppt/notesSlides/notesSlide49.xml" ContentType="application/vnd.openxmlformats-officedocument.presentationml.notesSlide+xml"/>
  <Override PartName="/ppt/tags/tag5.xml" ContentType="application/vnd.openxmlformats-officedocument.presentationml.tags+xml"/>
  <Override PartName="/ppt/notesSlides/notesSlide50.xml" ContentType="application/vnd.openxmlformats-officedocument.presentationml.notesSlide+xml"/>
  <Override PartName="/ppt/tags/tag6.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662" r:id="rId2"/>
    <p:sldId id="627" r:id="rId3"/>
    <p:sldId id="628" r:id="rId4"/>
    <p:sldId id="629" r:id="rId5"/>
    <p:sldId id="630" r:id="rId6"/>
    <p:sldId id="631" r:id="rId7"/>
    <p:sldId id="632" r:id="rId8"/>
    <p:sldId id="633" r:id="rId9"/>
    <p:sldId id="634" r:id="rId10"/>
    <p:sldId id="635" r:id="rId11"/>
    <p:sldId id="681" r:id="rId12"/>
    <p:sldId id="636" r:id="rId13"/>
    <p:sldId id="692" r:id="rId14"/>
    <p:sldId id="637" r:id="rId15"/>
    <p:sldId id="638" r:id="rId16"/>
    <p:sldId id="693" r:id="rId17"/>
    <p:sldId id="696" r:id="rId18"/>
    <p:sldId id="694" r:id="rId19"/>
    <p:sldId id="697" r:id="rId20"/>
    <p:sldId id="695" r:id="rId21"/>
    <p:sldId id="639" r:id="rId22"/>
    <p:sldId id="687" r:id="rId23"/>
    <p:sldId id="664" r:id="rId24"/>
    <p:sldId id="643" r:id="rId25"/>
    <p:sldId id="674" r:id="rId26"/>
    <p:sldId id="675" r:id="rId27"/>
    <p:sldId id="676" r:id="rId28"/>
    <p:sldId id="677" r:id="rId29"/>
    <p:sldId id="679" r:id="rId30"/>
    <p:sldId id="680" r:id="rId31"/>
    <p:sldId id="644" r:id="rId32"/>
    <p:sldId id="698" r:id="rId33"/>
    <p:sldId id="688" r:id="rId34"/>
    <p:sldId id="645" r:id="rId35"/>
    <p:sldId id="689" r:id="rId36"/>
    <p:sldId id="668" r:id="rId37"/>
    <p:sldId id="672" r:id="rId38"/>
    <p:sldId id="648" r:id="rId39"/>
    <p:sldId id="649" r:id="rId40"/>
    <p:sldId id="650" r:id="rId41"/>
    <p:sldId id="651" r:id="rId42"/>
    <p:sldId id="652" r:id="rId43"/>
    <p:sldId id="690" r:id="rId44"/>
    <p:sldId id="691" r:id="rId45"/>
    <p:sldId id="653" r:id="rId46"/>
    <p:sldId id="654" r:id="rId47"/>
    <p:sldId id="655" r:id="rId48"/>
    <p:sldId id="656" r:id="rId49"/>
    <p:sldId id="657" r:id="rId50"/>
    <p:sldId id="658" r:id="rId51"/>
    <p:sldId id="661" r:id="rId52"/>
    <p:sldId id="660" r:id="rId53"/>
    <p:sldId id="588" r:id="rId54"/>
    <p:sldId id="589" r:id="rId55"/>
    <p:sldId id="590" r:id="rId56"/>
    <p:sldId id="591" r:id="rId57"/>
    <p:sldId id="593" r:id="rId58"/>
  </p:sldIdLst>
  <p:sldSz cx="9144000" cy="5715000" type="screen16x10"/>
  <p:notesSz cx="6858000" cy="9144000"/>
  <p:defaultTex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297" userDrawn="1">
          <p15:clr>
            <a:srgbClr val="A4A3A4"/>
          </p15:clr>
        </p15:guide>
        <p15:guide id="2" pos="2993" userDrawn="1">
          <p15:clr>
            <a:srgbClr val="A4A3A4"/>
          </p15:clr>
        </p15:guide>
        <p15:guide id="3" orient="horz" pos="303" userDrawn="1">
          <p15:clr>
            <a:srgbClr val="A4A3A4"/>
          </p15:clr>
        </p15:guide>
        <p15:guide id="4" pos="5465" userDrawn="1">
          <p15:clr>
            <a:srgbClr val="A4A3A4"/>
          </p15:clr>
        </p15:guide>
        <p15:guide id="5" pos="317" userDrawn="1">
          <p15:clr>
            <a:srgbClr val="A4A3A4"/>
          </p15:clr>
        </p15:guide>
        <p15:guide id="6" pos="2744" userDrawn="1">
          <p15:clr>
            <a:srgbClr val="A4A3A4"/>
          </p15:clr>
        </p15:guide>
        <p15:guide id="7" pos="2880" userDrawn="1">
          <p15:clr>
            <a:srgbClr val="A4A3A4"/>
          </p15:clr>
        </p15:guide>
        <p15:guide id="8" orient="horz" pos="575" userDrawn="1">
          <p15:clr>
            <a:srgbClr val="A4A3A4"/>
          </p15:clr>
        </p15:guide>
        <p15:guide id="10" pos="431" userDrawn="1">
          <p15:clr>
            <a:srgbClr val="A4A3A4"/>
          </p15:clr>
        </p15:guide>
        <p15:guide id="11" orient="horz" pos="1006" userDrawn="1">
          <p15:clr>
            <a:srgbClr val="A4A3A4"/>
          </p15:clr>
        </p15:guide>
        <p15:guide id="12" pos="635" userDrawn="1">
          <p15:clr>
            <a:srgbClr val="A4A3A4"/>
          </p15:clr>
        </p15:guide>
        <p15:guide id="13" pos="4400" userDrawn="1">
          <p15:clr>
            <a:srgbClr val="A4A3A4"/>
          </p15:clr>
        </p15:guide>
        <p15:guide id="14" orient="horz" pos="191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C2"/>
    <a:srgbClr val="7150A0"/>
    <a:srgbClr val="92C14D"/>
    <a:srgbClr val="F0BB36"/>
    <a:srgbClr val="D1A230"/>
    <a:srgbClr val="DEEDC8"/>
    <a:srgbClr val="81B33B"/>
    <a:srgbClr val="E4DDED"/>
    <a:srgbClr val="FFEDC3"/>
    <a:srgbClr val="F7C0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66" autoAdjust="0"/>
    <p:restoredTop sz="74771" autoAdjust="0"/>
  </p:normalViewPr>
  <p:slideViewPr>
    <p:cSldViewPr snapToGrid="0">
      <p:cViewPr>
        <p:scale>
          <a:sx n="60" d="100"/>
          <a:sy n="60" d="100"/>
        </p:scale>
        <p:origin x="2232" y="221"/>
      </p:cViewPr>
      <p:guideLst>
        <p:guide orient="horz" pos="3297"/>
        <p:guide pos="2993"/>
        <p:guide orient="horz" pos="303"/>
        <p:guide pos="5465"/>
        <p:guide pos="317"/>
        <p:guide pos="2744"/>
        <p:guide pos="2880"/>
        <p:guide orient="horz" pos="575"/>
        <p:guide pos="431"/>
        <p:guide orient="horz" pos="1006"/>
        <p:guide pos="635"/>
        <p:guide pos="4400"/>
        <p:guide orient="horz" pos="1913"/>
      </p:guideLst>
    </p:cSldViewPr>
  </p:slideViewPr>
  <p:outlineViewPr>
    <p:cViewPr>
      <p:scale>
        <a:sx n="30" d="100"/>
        <a:sy n="30"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p:scale>
          <a:sx n="80" d="100"/>
          <a:sy n="80" d="100"/>
        </p:scale>
        <p:origin x="2256" y="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ya garvich" userId="5be0e8c1e2936f7a" providerId="LiveId" clId="{B1BB0570-C193-4FE4-8A1F-F118395BD0FF}"/>
    <pc:docChg chg="undo custSel modSld">
      <pc:chgData name="katya garvich" userId="5be0e8c1e2936f7a" providerId="LiveId" clId="{B1BB0570-C193-4FE4-8A1F-F118395BD0FF}" dt="2024-08-31T22:35:10.540" v="914" actId="20577"/>
      <pc:docMkLst>
        <pc:docMk/>
      </pc:docMkLst>
      <pc:sldChg chg="modSp mod">
        <pc:chgData name="katya garvich" userId="5be0e8c1e2936f7a" providerId="LiveId" clId="{B1BB0570-C193-4FE4-8A1F-F118395BD0FF}" dt="2024-08-31T22:21:57.794" v="902" actId="20577"/>
        <pc:sldMkLst>
          <pc:docMk/>
          <pc:sldMk cId="2034184348" sldId="589"/>
        </pc:sldMkLst>
        <pc:spChg chg="mod">
          <ac:chgData name="katya garvich" userId="5be0e8c1e2936f7a" providerId="LiveId" clId="{B1BB0570-C193-4FE4-8A1F-F118395BD0FF}" dt="2024-08-31T22:21:57.794" v="902" actId="20577"/>
          <ac:spMkLst>
            <pc:docMk/>
            <pc:sldMk cId="2034184348" sldId="589"/>
            <ac:spMk id="4" creationId="{00000000-0000-0000-0000-000000000000}"/>
          </ac:spMkLst>
        </pc:spChg>
      </pc:sldChg>
      <pc:sldChg chg="modNotesTx">
        <pc:chgData name="katya garvich" userId="5be0e8c1e2936f7a" providerId="LiveId" clId="{B1BB0570-C193-4FE4-8A1F-F118395BD0FF}" dt="2024-08-31T17:30:30.842" v="6" actId="20577"/>
        <pc:sldMkLst>
          <pc:docMk/>
          <pc:sldMk cId="783239942" sldId="628"/>
        </pc:sldMkLst>
      </pc:sldChg>
      <pc:sldChg chg="modNotesTx">
        <pc:chgData name="katya garvich" userId="5be0e8c1e2936f7a" providerId="LiveId" clId="{B1BB0570-C193-4FE4-8A1F-F118395BD0FF}" dt="2024-08-31T19:14:39.420" v="196" actId="20577"/>
        <pc:sldMkLst>
          <pc:docMk/>
          <pc:sldMk cId="108015226" sldId="630"/>
        </pc:sldMkLst>
      </pc:sldChg>
      <pc:sldChg chg="modNotesTx">
        <pc:chgData name="katya garvich" userId="5be0e8c1e2936f7a" providerId="LiveId" clId="{B1BB0570-C193-4FE4-8A1F-F118395BD0FF}" dt="2024-08-31T19:24:49.382" v="257" actId="20577"/>
        <pc:sldMkLst>
          <pc:docMk/>
          <pc:sldMk cId="1256299935" sldId="631"/>
        </pc:sldMkLst>
      </pc:sldChg>
      <pc:sldChg chg="modNotesTx">
        <pc:chgData name="katya garvich" userId="5be0e8c1e2936f7a" providerId="LiveId" clId="{B1BB0570-C193-4FE4-8A1F-F118395BD0FF}" dt="2024-08-31T19:51:53.413" v="261" actId="20577"/>
        <pc:sldMkLst>
          <pc:docMk/>
          <pc:sldMk cId="2070214731" sldId="632"/>
        </pc:sldMkLst>
      </pc:sldChg>
      <pc:sldChg chg="modSp mod">
        <pc:chgData name="katya garvich" userId="5be0e8c1e2936f7a" providerId="LiveId" clId="{B1BB0570-C193-4FE4-8A1F-F118395BD0FF}" dt="2024-08-31T19:52:23.986" v="263" actId="33524"/>
        <pc:sldMkLst>
          <pc:docMk/>
          <pc:sldMk cId="552190345" sldId="633"/>
        </pc:sldMkLst>
        <pc:spChg chg="mod">
          <ac:chgData name="katya garvich" userId="5be0e8c1e2936f7a" providerId="LiveId" clId="{B1BB0570-C193-4FE4-8A1F-F118395BD0FF}" dt="2024-08-31T19:52:23.986" v="263" actId="33524"/>
          <ac:spMkLst>
            <pc:docMk/>
            <pc:sldMk cId="552190345" sldId="633"/>
            <ac:spMk id="3" creationId="{00000000-0000-0000-0000-000000000000}"/>
          </ac:spMkLst>
        </pc:spChg>
      </pc:sldChg>
      <pc:sldChg chg="modSp mod modNotesTx">
        <pc:chgData name="katya garvich" userId="5be0e8c1e2936f7a" providerId="LiveId" clId="{B1BB0570-C193-4FE4-8A1F-F118395BD0FF}" dt="2024-08-31T20:18:59.013" v="351" actId="20577"/>
        <pc:sldMkLst>
          <pc:docMk/>
          <pc:sldMk cId="186972213" sldId="634"/>
        </pc:sldMkLst>
        <pc:spChg chg="mod">
          <ac:chgData name="katya garvich" userId="5be0e8c1e2936f7a" providerId="LiveId" clId="{B1BB0570-C193-4FE4-8A1F-F118395BD0FF}" dt="2024-08-31T19:53:44.031" v="274" actId="20577"/>
          <ac:spMkLst>
            <pc:docMk/>
            <pc:sldMk cId="186972213" sldId="634"/>
            <ac:spMk id="3" creationId="{00000000-0000-0000-0000-000000000000}"/>
          </ac:spMkLst>
        </pc:spChg>
      </pc:sldChg>
      <pc:sldChg chg="modSp mod">
        <pc:chgData name="katya garvich" userId="5be0e8c1e2936f7a" providerId="LiveId" clId="{B1BB0570-C193-4FE4-8A1F-F118395BD0FF}" dt="2024-08-31T20:20:36.595" v="379" actId="6549"/>
        <pc:sldMkLst>
          <pc:docMk/>
          <pc:sldMk cId="466601951" sldId="636"/>
        </pc:sldMkLst>
        <pc:spChg chg="mod">
          <ac:chgData name="katya garvich" userId="5be0e8c1e2936f7a" providerId="LiveId" clId="{B1BB0570-C193-4FE4-8A1F-F118395BD0FF}" dt="2024-08-31T20:20:36.595" v="379" actId="6549"/>
          <ac:spMkLst>
            <pc:docMk/>
            <pc:sldMk cId="466601951" sldId="636"/>
            <ac:spMk id="3" creationId="{00000000-0000-0000-0000-000000000000}"/>
          </ac:spMkLst>
        </pc:spChg>
        <pc:spChg chg="mod">
          <ac:chgData name="katya garvich" userId="5be0e8c1e2936f7a" providerId="LiveId" clId="{B1BB0570-C193-4FE4-8A1F-F118395BD0FF}" dt="2024-08-31T20:19:17.366" v="352" actId="33524"/>
          <ac:spMkLst>
            <pc:docMk/>
            <pc:sldMk cId="466601951" sldId="636"/>
            <ac:spMk id="20" creationId="{00000000-0000-0000-0000-000000000000}"/>
          </ac:spMkLst>
        </pc:spChg>
      </pc:sldChg>
      <pc:sldChg chg="modNotesTx">
        <pc:chgData name="katya garvich" userId="5be0e8c1e2936f7a" providerId="LiveId" clId="{B1BB0570-C193-4FE4-8A1F-F118395BD0FF}" dt="2024-08-31T20:41:28.153" v="434" actId="6549"/>
        <pc:sldMkLst>
          <pc:docMk/>
          <pc:sldMk cId="603292485" sldId="638"/>
        </pc:sldMkLst>
      </pc:sldChg>
      <pc:sldChg chg="modNotesTx">
        <pc:chgData name="katya garvich" userId="5be0e8c1e2936f7a" providerId="LiveId" clId="{B1BB0570-C193-4FE4-8A1F-F118395BD0FF}" dt="2024-08-31T21:00:33.298" v="462" actId="20577"/>
        <pc:sldMkLst>
          <pc:docMk/>
          <pc:sldMk cId="1713849204" sldId="643"/>
        </pc:sldMkLst>
      </pc:sldChg>
      <pc:sldChg chg="modSp mod modNotesTx">
        <pc:chgData name="katya garvich" userId="5be0e8c1e2936f7a" providerId="LiveId" clId="{B1BB0570-C193-4FE4-8A1F-F118395BD0FF}" dt="2024-08-31T21:18:11.166" v="481" actId="113"/>
        <pc:sldMkLst>
          <pc:docMk/>
          <pc:sldMk cId="414245521" sldId="644"/>
        </pc:sldMkLst>
        <pc:spChg chg="mod">
          <ac:chgData name="katya garvich" userId="5be0e8c1e2936f7a" providerId="LiveId" clId="{B1BB0570-C193-4FE4-8A1F-F118395BD0FF}" dt="2024-08-31T21:13:27.966" v="464" actId="1035"/>
          <ac:spMkLst>
            <pc:docMk/>
            <pc:sldMk cId="414245521" sldId="644"/>
            <ac:spMk id="3" creationId="{00000000-0000-0000-0000-000000000000}"/>
          </ac:spMkLst>
        </pc:spChg>
      </pc:sldChg>
      <pc:sldChg chg="modSp mod">
        <pc:chgData name="katya garvich" userId="5be0e8c1e2936f7a" providerId="LiveId" clId="{B1BB0570-C193-4FE4-8A1F-F118395BD0FF}" dt="2024-08-31T21:23:49.313" v="482" actId="33524"/>
        <pc:sldMkLst>
          <pc:docMk/>
          <pc:sldMk cId="28513767" sldId="645"/>
        </pc:sldMkLst>
        <pc:spChg chg="mod">
          <ac:chgData name="katya garvich" userId="5be0e8c1e2936f7a" providerId="LiveId" clId="{B1BB0570-C193-4FE4-8A1F-F118395BD0FF}" dt="2024-08-31T21:23:49.313" v="482" actId="33524"/>
          <ac:spMkLst>
            <pc:docMk/>
            <pc:sldMk cId="28513767" sldId="645"/>
            <ac:spMk id="52" creationId="{00000000-0000-0000-0000-000000000000}"/>
          </ac:spMkLst>
        </pc:spChg>
      </pc:sldChg>
      <pc:sldChg chg="modSp mod">
        <pc:chgData name="katya garvich" userId="5be0e8c1e2936f7a" providerId="LiveId" clId="{B1BB0570-C193-4FE4-8A1F-F118395BD0FF}" dt="2024-08-31T21:25:05.545" v="485" actId="20577"/>
        <pc:sldMkLst>
          <pc:docMk/>
          <pc:sldMk cId="1927337236" sldId="649"/>
        </pc:sldMkLst>
        <pc:spChg chg="mod">
          <ac:chgData name="katya garvich" userId="5be0e8c1e2936f7a" providerId="LiveId" clId="{B1BB0570-C193-4FE4-8A1F-F118395BD0FF}" dt="2024-08-31T21:25:05.545" v="485" actId="20577"/>
          <ac:spMkLst>
            <pc:docMk/>
            <pc:sldMk cId="1927337236" sldId="649"/>
            <ac:spMk id="8" creationId="{00000000-0000-0000-0000-000000000000}"/>
          </ac:spMkLst>
        </pc:spChg>
      </pc:sldChg>
      <pc:sldChg chg="modSp mod">
        <pc:chgData name="katya garvich" userId="5be0e8c1e2936f7a" providerId="LiveId" clId="{B1BB0570-C193-4FE4-8A1F-F118395BD0FF}" dt="2024-08-31T22:35:10.540" v="914" actId="20577"/>
        <pc:sldMkLst>
          <pc:docMk/>
          <pc:sldMk cId="282298684" sldId="657"/>
        </pc:sldMkLst>
        <pc:spChg chg="mod">
          <ac:chgData name="katya garvich" userId="5be0e8c1e2936f7a" providerId="LiveId" clId="{B1BB0570-C193-4FE4-8A1F-F118395BD0FF}" dt="2024-08-31T22:35:10.540" v="914" actId="20577"/>
          <ac:spMkLst>
            <pc:docMk/>
            <pc:sldMk cId="282298684" sldId="657"/>
            <ac:spMk id="28" creationId="{00000000-0000-0000-0000-000000000000}"/>
          </ac:spMkLst>
        </pc:spChg>
      </pc:sldChg>
      <pc:sldChg chg="modSp mod">
        <pc:chgData name="katya garvich" userId="5be0e8c1e2936f7a" providerId="LiveId" clId="{B1BB0570-C193-4FE4-8A1F-F118395BD0FF}" dt="2024-08-31T22:22:23.879" v="913" actId="20577"/>
        <pc:sldMkLst>
          <pc:docMk/>
          <pc:sldMk cId="169766896" sldId="660"/>
        </pc:sldMkLst>
        <pc:spChg chg="mod">
          <ac:chgData name="katya garvich" userId="5be0e8c1e2936f7a" providerId="LiveId" clId="{B1BB0570-C193-4FE4-8A1F-F118395BD0FF}" dt="2024-08-31T22:22:23.879" v="913" actId="20577"/>
          <ac:spMkLst>
            <pc:docMk/>
            <pc:sldMk cId="169766896" sldId="660"/>
            <ac:spMk id="8" creationId="{00000000-0000-0000-0000-000000000000}"/>
          </ac:spMkLst>
        </pc:spChg>
      </pc:sldChg>
      <pc:sldChg chg="delSp modSp mod">
        <pc:chgData name="katya garvich" userId="5be0e8c1e2936f7a" providerId="LiveId" clId="{B1BB0570-C193-4FE4-8A1F-F118395BD0FF}" dt="2024-08-31T22:18:42.419" v="826" actId="14100"/>
        <pc:sldMkLst>
          <pc:docMk/>
          <pc:sldMk cId="699096211" sldId="661"/>
        </pc:sldMkLst>
        <pc:spChg chg="mod">
          <ac:chgData name="katya garvich" userId="5be0e8c1e2936f7a" providerId="LiveId" clId="{B1BB0570-C193-4FE4-8A1F-F118395BD0FF}" dt="2024-08-31T22:18:42.419" v="826" actId="14100"/>
          <ac:spMkLst>
            <pc:docMk/>
            <pc:sldMk cId="699096211" sldId="661"/>
            <ac:spMk id="5" creationId="{00000000-0000-0000-0000-000000000000}"/>
          </ac:spMkLst>
        </pc:spChg>
        <pc:spChg chg="del">
          <ac:chgData name="katya garvich" userId="5be0e8c1e2936f7a" providerId="LiveId" clId="{B1BB0570-C193-4FE4-8A1F-F118395BD0FF}" dt="2024-08-31T22:17:45.788" v="776" actId="478"/>
          <ac:spMkLst>
            <pc:docMk/>
            <pc:sldMk cId="699096211" sldId="661"/>
            <ac:spMk id="6" creationId="{00000000-0000-0000-0000-000000000000}"/>
          </ac:spMkLst>
        </pc:spChg>
      </pc:sldChg>
      <pc:sldChg chg="modSp mod modNotesTx">
        <pc:chgData name="katya garvich" userId="5be0e8c1e2936f7a" providerId="LiveId" clId="{B1BB0570-C193-4FE4-8A1F-F118395BD0FF}" dt="2024-08-31T21:24:02.288" v="483" actId="33524"/>
        <pc:sldMkLst>
          <pc:docMk/>
          <pc:sldMk cId="1082158366" sldId="664"/>
        </pc:sldMkLst>
        <pc:spChg chg="mod">
          <ac:chgData name="katya garvich" userId="5be0e8c1e2936f7a" providerId="LiveId" clId="{B1BB0570-C193-4FE4-8A1F-F118395BD0FF}" dt="2024-08-31T21:24:02.288" v="483" actId="33524"/>
          <ac:spMkLst>
            <pc:docMk/>
            <pc:sldMk cId="1082158366" sldId="664"/>
            <ac:spMk id="16" creationId="{00000000-0000-0000-0000-000000000000}"/>
          </ac:spMkLst>
        </pc:spChg>
      </pc:sldChg>
      <pc:sldChg chg="modSp mod modNotesTx">
        <pc:chgData name="katya garvich" userId="5be0e8c1e2936f7a" providerId="LiveId" clId="{B1BB0570-C193-4FE4-8A1F-F118395BD0FF}" dt="2024-08-31T22:04:28.062" v="774" actId="113"/>
        <pc:sldMkLst>
          <pc:docMk/>
          <pc:sldMk cId="2112474086" sldId="668"/>
        </pc:sldMkLst>
        <pc:spChg chg="mod">
          <ac:chgData name="katya garvich" userId="5be0e8c1e2936f7a" providerId="LiveId" clId="{B1BB0570-C193-4FE4-8A1F-F118395BD0FF}" dt="2024-08-31T22:04:16.814" v="773" actId="20577"/>
          <ac:spMkLst>
            <pc:docMk/>
            <pc:sldMk cId="2112474086" sldId="668"/>
            <ac:spMk id="3" creationId="{00000000-0000-0000-0000-000000000000}"/>
          </ac:spMkLst>
        </pc:spChg>
      </pc:sldChg>
      <pc:sldChg chg="modSp mod">
        <pc:chgData name="katya garvich" userId="5be0e8c1e2936f7a" providerId="LiveId" clId="{B1BB0570-C193-4FE4-8A1F-F118395BD0FF}" dt="2024-08-31T22:07:03.723" v="775" actId="33524"/>
        <pc:sldMkLst>
          <pc:docMk/>
          <pc:sldMk cId="183196853" sldId="672"/>
        </pc:sldMkLst>
        <pc:spChg chg="mod">
          <ac:chgData name="katya garvich" userId="5be0e8c1e2936f7a" providerId="LiveId" clId="{B1BB0570-C193-4FE4-8A1F-F118395BD0FF}" dt="2024-08-31T22:07:03.723" v="775" actId="33524"/>
          <ac:spMkLst>
            <pc:docMk/>
            <pc:sldMk cId="183196853" sldId="672"/>
            <ac:spMk id="26" creationId="{00000000-0000-0000-0000-000000000000}"/>
          </ac:spMkLst>
        </pc:spChg>
      </pc:sldChg>
      <pc:sldChg chg="modNotesTx">
        <pc:chgData name="katya garvich" userId="5be0e8c1e2936f7a" providerId="LiveId" clId="{B1BB0570-C193-4FE4-8A1F-F118395BD0FF}" dt="2024-08-31T20:45:54.006" v="442" actId="113"/>
        <pc:sldMkLst>
          <pc:docMk/>
          <pc:sldMk cId="1607420834" sldId="687"/>
        </pc:sldMkLst>
      </pc:sldChg>
      <pc:sldChg chg="modNotesTx">
        <pc:chgData name="katya garvich" userId="5be0e8c1e2936f7a" providerId="LiveId" clId="{B1BB0570-C193-4FE4-8A1F-F118395BD0FF}" dt="2024-08-31T22:01:05.500" v="762" actId="313"/>
        <pc:sldMkLst>
          <pc:docMk/>
          <pc:sldMk cId="1496284560" sldId="689"/>
        </pc:sldMkLst>
      </pc:sldChg>
      <pc:sldChg chg="modNotesTx">
        <pc:chgData name="katya garvich" userId="5be0e8c1e2936f7a" providerId="LiveId" clId="{B1BB0570-C193-4FE4-8A1F-F118395BD0FF}" dt="2024-08-31T20:21:41.304" v="380" actId="6549"/>
        <pc:sldMkLst>
          <pc:docMk/>
          <pc:sldMk cId="2681640335" sldId="69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a:defRPr>
            </a:lvl1pPr>
          </a:lstStyle>
          <a:p>
            <a:endParaRPr lang="es-ES"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a:defRPr>
            </a:lvl1pPr>
          </a:lstStyle>
          <a:p>
            <a:fld id="{9D357267-F5CB-4939-BF7A-DB6BFA44456E}" type="datetimeFigureOut">
              <a:rPr lang="es-ES" smtClean="0"/>
              <a:pPr/>
              <a:t>31/08/2024</a:t>
            </a:fld>
            <a:endParaRPr lang="es-ES" dirty="0"/>
          </a:p>
        </p:txBody>
      </p:sp>
      <p:sp>
        <p:nvSpPr>
          <p:cNvPr id="4" name="3 Marcador de imagen de diapositiva"/>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a:defRPr>
            </a:lvl1pPr>
          </a:lstStyle>
          <a:p>
            <a:endParaRPr lang="es-ES"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a:defRPr>
            </a:lvl1pPr>
          </a:lstStyle>
          <a:p>
            <a:fld id="{6B7E992D-280B-41DE-9EA7-7D9ADBA98B46}" type="slidenum">
              <a:rPr lang="es-ES" smtClean="0"/>
              <a:pPr/>
              <a:t>‹Nº›</a:t>
            </a:fld>
            <a:endParaRPr lang="es-ES" dirty="0"/>
          </a:p>
        </p:txBody>
      </p:sp>
    </p:spTree>
    <p:extLst>
      <p:ext uri="{BB962C8B-B14F-4D97-AF65-F5344CB8AC3E}">
        <p14:creationId xmlns:p14="http://schemas.microsoft.com/office/powerpoint/2010/main" val="500682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a:t>
            </a:fld>
            <a:endParaRPr lang="es-ES"/>
          </a:p>
        </p:txBody>
      </p:sp>
    </p:spTree>
    <p:extLst>
      <p:ext uri="{BB962C8B-B14F-4D97-AF65-F5344CB8AC3E}">
        <p14:creationId xmlns:p14="http://schemas.microsoft.com/office/powerpoint/2010/main" val="1743296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11</a:t>
            </a:fld>
            <a:endParaRPr lang="es-ES" dirty="0"/>
          </a:p>
        </p:txBody>
      </p:sp>
    </p:spTree>
    <p:extLst>
      <p:ext uri="{BB962C8B-B14F-4D97-AF65-F5344CB8AC3E}">
        <p14:creationId xmlns:p14="http://schemas.microsoft.com/office/powerpoint/2010/main" val="2646605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b="1" dirty="0"/>
              <a:t>La cultura de servicio al cliente </a:t>
            </a:r>
            <a:r>
              <a:rPr lang="es-ES" dirty="0"/>
              <a:t>se refiere a la actitud y comportamiento de una empresa y sus empleados hacia sus clientes. Es un conjunto de valores, creencias y prácticas que se enfocan en brindar una experiencia excepcional al cliente en cada interacción con la empresa. Esto incluye aspectos como la calidad del producto o servicio, la rapidez y eficiencia en la atención al cliente, la capacidad de resolver problemas y satisfacer las necesidades del cliente, entre otros. Una cultura de servicio al cliente sólida puede ayudar a las empresas a fidelizar a sus clientes y mejorar su reputación en el mercado.</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12</a:t>
            </a:fld>
            <a:endParaRPr lang="es-ES" dirty="0"/>
          </a:p>
        </p:txBody>
      </p:sp>
    </p:spTree>
    <p:extLst>
      <p:ext uri="{BB962C8B-B14F-4D97-AF65-F5344CB8AC3E}">
        <p14:creationId xmlns:p14="http://schemas.microsoft.com/office/powerpoint/2010/main" val="3089181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b="1" dirty="0"/>
              <a:t>Richard Branson fundador de </a:t>
            </a:r>
            <a:r>
              <a:rPr lang="es-ES" b="1" dirty="0" err="1"/>
              <a:t>Virgin</a:t>
            </a:r>
            <a:r>
              <a:rPr lang="es-ES" b="1" dirty="0"/>
              <a:t> </a:t>
            </a:r>
            <a:r>
              <a:rPr lang="es-ES" b="0" dirty="0"/>
              <a:t>(Grupo dedicado a la música, los viajes y otras cosas más).</a:t>
            </a:r>
          </a:p>
          <a:p>
            <a:pPr algn="just"/>
            <a:endParaRPr lang="es-ES" b="1"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13</a:t>
            </a:fld>
            <a:endParaRPr lang="es-ES" dirty="0"/>
          </a:p>
        </p:txBody>
      </p:sp>
    </p:spTree>
    <p:extLst>
      <p:ext uri="{BB962C8B-B14F-4D97-AF65-F5344CB8AC3E}">
        <p14:creationId xmlns:p14="http://schemas.microsoft.com/office/powerpoint/2010/main" val="1969329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14</a:t>
            </a:fld>
            <a:endParaRPr lang="es-ES" dirty="0"/>
          </a:p>
        </p:txBody>
      </p:sp>
    </p:spTree>
    <p:extLst>
      <p:ext uri="{BB962C8B-B14F-4D97-AF65-F5344CB8AC3E}">
        <p14:creationId xmlns:p14="http://schemas.microsoft.com/office/powerpoint/2010/main" val="872558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lnSpcReduction="10000"/>
          </a:bodyPr>
          <a:lstStyle/>
          <a:p>
            <a:r>
              <a:rPr lang="es-ES" b="1" dirty="0"/>
              <a:t>El Modelo Kano es un método de análisis </a:t>
            </a:r>
            <a:r>
              <a:rPr lang="es-ES" dirty="0"/>
              <a:t>que se encarga de la relación que existe entre las características o funciones de un producto y el nivel de satisfacción que estas proporcionan a los clientes. Este modelo fue desarrollado por el japonés </a:t>
            </a:r>
            <a:r>
              <a:rPr lang="es-ES" dirty="0" err="1"/>
              <a:t>Noriaki</a:t>
            </a:r>
            <a:r>
              <a:rPr lang="es-ES" dirty="0"/>
              <a:t> Kano en la década de 1980.</a:t>
            </a:r>
          </a:p>
          <a:p>
            <a:endParaRPr lang="es-ES" dirty="0"/>
          </a:p>
          <a:p>
            <a:r>
              <a:rPr lang="es-ES" dirty="0"/>
              <a:t>El modelo de Kano se basa en cómo los usuarios perciben los atributos de los productos. Estos se dividen en 5 categorías:</a:t>
            </a:r>
          </a:p>
          <a:p>
            <a:endParaRPr lang="es-ES" dirty="0"/>
          </a:p>
          <a:p>
            <a:pPr marL="228600" indent="-228600">
              <a:buFont typeface="+mj-lt"/>
              <a:buAutoNum type="arabicPeriod"/>
            </a:pPr>
            <a:r>
              <a:rPr lang="es-ES" b="1" dirty="0"/>
              <a:t>Requerimientos básicos o esperados: </a:t>
            </a:r>
            <a:r>
              <a:rPr lang="es-ES" dirty="0"/>
              <a:t>Son las características mínimas que los clientes consideran que debe tener un producto para cubrir una necesidad. Si no existen producen una gran insatisfacción; sin embargo, al estar presentes no aumentan los niveles de satisfacción.</a:t>
            </a:r>
            <a:r>
              <a:rPr lang="es-ES" b="1" dirty="0"/>
              <a:t> Ejemplo: </a:t>
            </a:r>
            <a:r>
              <a:rPr lang="es-ES" dirty="0"/>
              <a:t>Hacer y recibir llamadas en un Smartphone.</a:t>
            </a:r>
          </a:p>
          <a:p>
            <a:pPr marL="228600" indent="-228600">
              <a:buFont typeface="+mj-lt"/>
              <a:buAutoNum type="arabicPeriod"/>
            </a:pPr>
            <a:endParaRPr lang="es-ES" dirty="0"/>
          </a:p>
          <a:p>
            <a:pPr marL="228600" indent="-228600">
              <a:buFont typeface="+mj-lt"/>
              <a:buAutoNum type="arabicPeriod"/>
            </a:pPr>
            <a:r>
              <a:rPr lang="es-ES" b="1" dirty="0"/>
              <a:t>Requerimientos deseados: </a:t>
            </a:r>
            <a:r>
              <a:rPr lang="es-ES" b="0" dirty="0"/>
              <a:t>Son características muy relacionadas con la satisfacción del cliente; son valoradas de forma positiva y cuanto más se encuentren en los productos, mejor aceptación tendrá. </a:t>
            </a:r>
            <a:r>
              <a:rPr lang="es-ES" b="1" dirty="0"/>
              <a:t>Ejemplo: </a:t>
            </a:r>
            <a:r>
              <a:rPr lang="es-ES" b="0" dirty="0"/>
              <a:t>la calidad de la Cámara fotográfica,  la capacidad de la batería, la calidad de la navegación por Internet en un smartphone.</a:t>
            </a:r>
          </a:p>
          <a:p>
            <a:pPr marL="228600" indent="-228600">
              <a:buFont typeface="+mj-lt"/>
              <a:buAutoNum type="arabicPeriod"/>
            </a:pPr>
            <a:endParaRPr lang="es-ES" b="0" dirty="0"/>
          </a:p>
          <a:p>
            <a:pPr marL="228600" indent="-228600">
              <a:buFont typeface="+mj-lt"/>
              <a:buAutoNum type="arabicPeriod"/>
            </a:pPr>
            <a:r>
              <a:rPr lang="es-ES" b="1" dirty="0"/>
              <a:t>Requerimientos de entusiasmo o motivación: </a:t>
            </a:r>
            <a:r>
              <a:rPr lang="es-ES" b="0" dirty="0"/>
              <a:t>Son aquellos atributos extra que el cliente no espera que el producto tenga, por lo que les genera sorpresa de forma positiva, rebasan sus expectativas y aumentan potencialmente su nivel de satisfacción. Ejemplo: Videoconferencia, carga solar, sensibilidad al tacto en un smartphone.</a:t>
            </a:r>
          </a:p>
          <a:p>
            <a:pPr marL="228600" indent="-228600">
              <a:buFont typeface="+mj-lt"/>
              <a:buAutoNum type="arabicPeriod"/>
            </a:pPr>
            <a:endParaRPr lang="es-ES" b="0" dirty="0"/>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15</a:t>
            </a:fld>
            <a:endParaRPr lang="es-ES" dirty="0"/>
          </a:p>
        </p:txBody>
      </p:sp>
    </p:spTree>
    <p:extLst>
      <p:ext uri="{BB962C8B-B14F-4D97-AF65-F5344CB8AC3E}">
        <p14:creationId xmlns:p14="http://schemas.microsoft.com/office/powerpoint/2010/main" val="2584275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Requerimientos Neutros o indiferentes: </a:t>
            </a:r>
            <a:r>
              <a:rPr lang="es-ES" dirty="0"/>
              <a:t>Ejemplo: Color del teclado, forma de las letras o números en un smartphone.</a:t>
            </a:r>
          </a:p>
          <a:p>
            <a:endParaRPr lang="es-ES" b="1" dirty="0"/>
          </a:p>
          <a:p>
            <a:r>
              <a:rPr lang="es-ES" b="1" dirty="0"/>
              <a:t>Requerimientos invertidos: </a:t>
            </a:r>
            <a:r>
              <a:rPr lang="es-ES" dirty="0"/>
              <a:t>Por ejemplo, algunas personas pueden encontrar útil una función de autocompletado en una aplicación de mensajería, mientras que otras pueden encontrarla molesta.</a:t>
            </a:r>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16</a:t>
            </a:fld>
            <a:endParaRPr lang="es-ES" dirty="0"/>
          </a:p>
        </p:txBody>
      </p:sp>
    </p:spTree>
    <p:extLst>
      <p:ext uri="{BB962C8B-B14F-4D97-AF65-F5344CB8AC3E}">
        <p14:creationId xmlns:p14="http://schemas.microsoft.com/office/powerpoint/2010/main" val="845158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17</a:t>
            </a:fld>
            <a:endParaRPr lang="es-ES" dirty="0"/>
          </a:p>
        </p:txBody>
      </p:sp>
    </p:spTree>
    <p:extLst>
      <p:ext uri="{BB962C8B-B14F-4D97-AF65-F5344CB8AC3E}">
        <p14:creationId xmlns:p14="http://schemas.microsoft.com/office/powerpoint/2010/main" val="315753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18</a:t>
            </a:fld>
            <a:endParaRPr lang="es-ES" dirty="0"/>
          </a:p>
        </p:txBody>
      </p:sp>
    </p:spTree>
    <p:extLst>
      <p:ext uri="{BB962C8B-B14F-4D97-AF65-F5344CB8AC3E}">
        <p14:creationId xmlns:p14="http://schemas.microsoft.com/office/powerpoint/2010/main" val="51825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19</a:t>
            </a:fld>
            <a:endParaRPr lang="es-ES" dirty="0"/>
          </a:p>
        </p:txBody>
      </p:sp>
    </p:spTree>
    <p:extLst>
      <p:ext uri="{BB962C8B-B14F-4D97-AF65-F5344CB8AC3E}">
        <p14:creationId xmlns:p14="http://schemas.microsoft.com/office/powerpoint/2010/main" val="373047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20</a:t>
            </a:fld>
            <a:endParaRPr lang="es-ES" dirty="0"/>
          </a:p>
        </p:txBody>
      </p:sp>
    </p:spTree>
    <p:extLst>
      <p:ext uri="{BB962C8B-B14F-4D97-AF65-F5344CB8AC3E}">
        <p14:creationId xmlns:p14="http://schemas.microsoft.com/office/powerpoint/2010/main" val="3576483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a:t>
            </a:fld>
            <a:endParaRPr lang="es-ES" dirty="0"/>
          </a:p>
        </p:txBody>
      </p:sp>
    </p:spTree>
    <p:extLst>
      <p:ext uri="{BB962C8B-B14F-4D97-AF65-F5344CB8AC3E}">
        <p14:creationId xmlns:p14="http://schemas.microsoft.com/office/powerpoint/2010/main" val="1986432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21</a:t>
            </a:fld>
            <a:endParaRPr lang="es-ES" dirty="0"/>
          </a:p>
        </p:txBody>
      </p:sp>
    </p:spTree>
    <p:extLst>
      <p:ext uri="{BB962C8B-B14F-4D97-AF65-F5344CB8AC3E}">
        <p14:creationId xmlns:p14="http://schemas.microsoft.com/office/powerpoint/2010/main" val="10087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420688" y="744538"/>
            <a:ext cx="5956300" cy="3722687"/>
          </a:xfrm>
        </p:spPr>
      </p:sp>
      <p:sp>
        <p:nvSpPr>
          <p:cNvPr id="3" name="2 Marcador de notas"/>
          <p:cNvSpPr>
            <a:spLocks noGrp="1"/>
          </p:cNvSpPr>
          <p:nvPr>
            <p:ph type="body" idx="1"/>
          </p:nvPr>
        </p:nvSpPr>
        <p:spPr/>
        <p:txBody>
          <a:bodyPr/>
          <a:lstStyle/>
          <a:p>
            <a:pPr algn="just"/>
            <a:r>
              <a:rPr lang="es-ES" sz="1600" b="1" dirty="0"/>
              <a:t>Es importante que una empresa conozca a sus clientes</a:t>
            </a:r>
            <a:r>
              <a:rPr lang="es-ES" sz="1600" dirty="0"/>
              <a:t> porque esto le permite </a:t>
            </a:r>
            <a:r>
              <a:rPr lang="es-ES" sz="1600" b="1" u="sng" dirty="0"/>
              <a:t>entender sus necesidades, deseos y expectativas</a:t>
            </a:r>
            <a:r>
              <a:rPr lang="es-ES" sz="1600" b="1" dirty="0"/>
              <a:t>,</a:t>
            </a:r>
            <a:r>
              <a:rPr lang="es-ES" sz="1600" dirty="0"/>
              <a:t> y adaptar sus productos y servicios para satisfacerlas. Al conocer a sus clientes, una empresa puede </a:t>
            </a:r>
            <a:r>
              <a:rPr lang="es-ES" sz="1600" b="1" u="sng" dirty="0"/>
              <a:t>desarrollar estrategias de marketing y ventas más efectivas</a:t>
            </a:r>
            <a:r>
              <a:rPr lang="es-ES" sz="1600" b="1" dirty="0"/>
              <a:t>,</a:t>
            </a:r>
            <a:r>
              <a:rPr lang="es-ES" sz="1600" dirty="0"/>
              <a:t> mejorar la calidad de sus productos y servicios, aumentar la lealtad de los clientes y mejorar su reputación en el mercado. </a:t>
            </a:r>
          </a:p>
          <a:p>
            <a:pPr algn="just"/>
            <a:endParaRPr lang="es-ES" sz="1600" dirty="0"/>
          </a:p>
          <a:p>
            <a:pPr algn="just"/>
            <a:r>
              <a:rPr lang="es-ES" sz="1600" dirty="0"/>
              <a:t>Además, al conocer a sus clientes, una empresa puede </a:t>
            </a:r>
            <a:r>
              <a:rPr lang="es-ES" sz="1600" b="1" u="sng" dirty="0"/>
              <a:t>identificar oportunidades de crecimiento y expansión</a:t>
            </a:r>
            <a:r>
              <a:rPr lang="es-ES" sz="1600" b="1" dirty="0"/>
              <a:t>,</a:t>
            </a:r>
            <a:r>
              <a:rPr lang="es-ES" sz="1600" dirty="0"/>
              <a:t> y desarrollar nuevos productos y servicios que satisfagan las necesidades del mercado. </a:t>
            </a:r>
          </a:p>
          <a:p>
            <a:pPr algn="just"/>
            <a:endParaRPr lang="es-ES" sz="1600" dirty="0"/>
          </a:p>
          <a:p>
            <a:pPr algn="just"/>
            <a:r>
              <a:rPr lang="es-ES" sz="1600" b="1" dirty="0"/>
              <a:t>En resumen, </a:t>
            </a:r>
            <a:r>
              <a:rPr lang="es-ES" sz="1600" dirty="0"/>
              <a:t>conocer a los clientes es fundamental para el éxito de cualquier empresa.</a:t>
            </a:r>
            <a:endParaRPr lang="es-PE" sz="1600" dirty="0"/>
          </a:p>
        </p:txBody>
      </p:sp>
      <p:sp>
        <p:nvSpPr>
          <p:cNvPr id="4" name="3 Marcador de número de diapositiva"/>
          <p:cNvSpPr>
            <a:spLocks noGrp="1"/>
          </p:cNvSpPr>
          <p:nvPr>
            <p:ph type="sldNum" sz="quarter" idx="10"/>
          </p:nvPr>
        </p:nvSpPr>
        <p:spPr/>
        <p:txBody>
          <a:bodyPr/>
          <a:lstStyle/>
          <a:p>
            <a:fld id="{336B1DDB-8E55-4C72-B1A5-1095418BD2FE}" type="slidenum">
              <a:rPr lang="es-PE" smtClean="0"/>
              <a:t>22</a:t>
            </a:fld>
            <a:endParaRPr lang="es-PE"/>
          </a:p>
        </p:txBody>
      </p:sp>
    </p:spTree>
    <p:extLst>
      <p:ext uri="{BB962C8B-B14F-4D97-AF65-F5344CB8AC3E}">
        <p14:creationId xmlns:p14="http://schemas.microsoft.com/office/powerpoint/2010/main" val="577677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92500" lnSpcReduction="20000"/>
          </a:bodyPr>
          <a:lstStyle/>
          <a:p>
            <a:pPr algn="just"/>
            <a:r>
              <a:rPr lang="es-ES" b="1" dirty="0"/>
              <a:t>La Voz del Cliente (VOC) </a:t>
            </a:r>
            <a:r>
              <a:rPr lang="es-ES" dirty="0"/>
              <a:t>es un proceso que se utiliza para recopilar y analizar información sobre las necesidades, deseos y expectativas de los clientes. El objetivo de este proceso es mejorar la satisfacción del cliente y aumentar la lealtad a través de la entrega de productos y servicios que cumplan y/o superen sus expectativas. </a:t>
            </a:r>
          </a:p>
          <a:p>
            <a:pPr algn="just"/>
            <a:endParaRPr lang="es-ES" dirty="0"/>
          </a:p>
          <a:p>
            <a:pPr algn="just"/>
            <a:r>
              <a:rPr lang="es-ES" dirty="0"/>
              <a:t>El proceso de VOC consta de varias etapas, que incluyen:</a:t>
            </a:r>
          </a:p>
          <a:p>
            <a:pPr algn="just"/>
            <a:endParaRPr lang="es-ES" dirty="0"/>
          </a:p>
          <a:p>
            <a:pPr marL="171450" indent="-171450" algn="just">
              <a:buFont typeface="Arial" panose="020B0604020202020204" pitchFamily="34" charset="0"/>
              <a:buChar char="•"/>
            </a:pPr>
            <a:r>
              <a:rPr lang="es-ES" b="1" dirty="0"/>
              <a:t>Identificación de los clientes (Escuchar y conocer al cliente): </a:t>
            </a:r>
            <a:r>
              <a:rPr lang="es-ES" dirty="0"/>
              <a:t>El primer paso en el proceso de VOC es identificar a los clientes cuyas opiniones se desean recopilar. Esto puede incluir clientes actuales, potenciales y antiguos.</a:t>
            </a:r>
          </a:p>
          <a:p>
            <a:pPr marL="171450" indent="-171450" algn="just">
              <a:buFont typeface="Arial" panose="020B0604020202020204" pitchFamily="34" charset="0"/>
              <a:buChar char="•"/>
            </a:pPr>
            <a:endParaRPr lang="es-ES" dirty="0"/>
          </a:p>
          <a:p>
            <a:pPr marL="171450" indent="-171450" algn="just">
              <a:buFont typeface="Arial" panose="020B0604020202020204" pitchFamily="34" charset="0"/>
              <a:buChar char="•"/>
            </a:pPr>
            <a:r>
              <a:rPr lang="es-ES" b="1" dirty="0"/>
              <a:t>Recopilación de información (Desarrollar Plan de Investigación / Recolectar necesidades): </a:t>
            </a:r>
            <a:r>
              <a:rPr lang="es-ES" dirty="0"/>
              <a:t>Una vez que se han identificado los clientes, el siguiente paso es recopilar información sobre sus necesidades, deseos y expectativas. Esto puede hacerse a través de encuestas, entrevistas, grupos focales, entre otros métodos.</a:t>
            </a:r>
          </a:p>
          <a:p>
            <a:pPr marL="171450" indent="-171450" algn="just">
              <a:buFont typeface="Arial" panose="020B0604020202020204" pitchFamily="34" charset="0"/>
              <a:buChar char="•"/>
            </a:pPr>
            <a:endParaRPr lang="es-ES" dirty="0"/>
          </a:p>
          <a:p>
            <a:pPr marL="171450" indent="-171450" algn="just">
              <a:buFont typeface="Arial" panose="020B0604020202020204" pitchFamily="34" charset="0"/>
              <a:buChar char="•"/>
            </a:pPr>
            <a:r>
              <a:rPr lang="es-ES" b="1" dirty="0"/>
              <a:t>Análisis de la información (Traducir necesidades a </a:t>
            </a:r>
            <a:r>
              <a:rPr lang="es-ES" b="1" dirty="0" err="1"/>
              <a:t>CTQ’s</a:t>
            </a:r>
            <a:r>
              <a:rPr lang="es-ES" b="1" dirty="0"/>
              <a:t>): </a:t>
            </a:r>
            <a:r>
              <a:rPr lang="es-ES" dirty="0"/>
              <a:t>Después de recopilar la información, el siguiente paso es analizarla para identificar patrones y tendencias. Esto puede incluir el uso de herramientas estadísticas y de análisis para identificar las necesidades y expectativas más importantes de los clientes.</a:t>
            </a:r>
          </a:p>
          <a:p>
            <a:pPr marL="171450" indent="-171450" algn="just">
              <a:buFont typeface="Arial" panose="020B0604020202020204" pitchFamily="34" charset="0"/>
              <a:buChar char="•"/>
            </a:pPr>
            <a:endParaRPr lang="es-ES" dirty="0"/>
          </a:p>
          <a:p>
            <a:pPr marL="171450" indent="-171450" algn="just">
              <a:buFont typeface="Arial" panose="020B0604020202020204" pitchFamily="34" charset="0"/>
              <a:buChar char="•"/>
            </a:pPr>
            <a:r>
              <a:rPr lang="es-ES" b="1" dirty="0"/>
              <a:t>Desarrollo de acciones (En base a las </a:t>
            </a:r>
            <a:r>
              <a:rPr lang="es-ES" b="1" dirty="0" err="1"/>
              <a:t>CTQ’s</a:t>
            </a:r>
            <a:r>
              <a:rPr lang="es-ES" b="1" dirty="0"/>
              <a:t>): </a:t>
            </a:r>
            <a:r>
              <a:rPr lang="es-ES" dirty="0"/>
              <a:t>Una vez que se han identificado las necesidades y expectativas de los clientes, el siguiente paso es desarrollar acciones para satisfacerlas. Esto puede incluir cambios en los productos o servicios ofrecidos, mejoras en los procesos internos, capacitación del personal, entre otros.</a:t>
            </a:r>
          </a:p>
          <a:p>
            <a:pPr marL="171450" indent="-171450" algn="just">
              <a:buFont typeface="Arial" panose="020B0604020202020204" pitchFamily="34" charset="0"/>
              <a:buChar char="•"/>
            </a:pPr>
            <a:endParaRPr lang="es-ES" dirty="0"/>
          </a:p>
          <a:p>
            <a:pPr marL="171450" indent="-171450" algn="just">
              <a:buFont typeface="Arial" panose="020B0604020202020204" pitchFamily="34" charset="0"/>
              <a:buChar char="•"/>
            </a:pPr>
            <a:r>
              <a:rPr lang="es-ES" b="1" dirty="0"/>
              <a:t>Seguimiento y control: </a:t>
            </a:r>
            <a:r>
              <a:rPr lang="es-ES" dirty="0"/>
              <a:t>Finalmente, las acciones desarrolladas deben ser implementadas y monitoreadas para asegurar que están teniendo el efecto deseado en la satisfacción del cliente.</a:t>
            </a:r>
          </a:p>
          <a:p>
            <a:pPr marL="171450" indent="-171450" algn="just">
              <a:buFont typeface="Arial" panose="020B0604020202020204" pitchFamily="34" charset="0"/>
              <a:buChar char="•"/>
            </a:pPr>
            <a:endParaRPr lang="es-ES" dirty="0"/>
          </a:p>
          <a:p>
            <a:pPr marL="0" indent="0" algn="just">
              <a:buFont typeface="Arial" panose="020B0604020202020204" pitchFamily="34" charset="0"/>
              <a:buNone/>
            </a:pPr>
            <a:r>
              <a:rPr lang="es-ES" dirty="0"/>
              <a:t>En resumen, el proceso de VOC es una herramienta valiosa para las empresas que buscan mejorar la satisfacción del cliente y aumentar su lealtad.</a:t>
            </a:r>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23</a:t>
            </a:fld>
            <a:endParaRPr lang="es-ES" dirty="0"/>
          </a:p>
        </p:txBody>
      </p:sp>
    </p:spTree>
    <p:extLst>
      <p:ext uri="{BB962C8B-B14F-4D97-AF65-F5344CB8AC3E}">
        <p14:creationId xmlns:p14="http://schemas.microsoft.com/office/powerpoint/2010/main" val="796650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b="1" dirty="0"/>
              <a:t>La ecuación del cliente </a:t>
            </a:r>
            <a:r>
              <a:rPr lang="es-ES" dirty="0"/>
              <a:t>es un concepto que se refiere a la relación entre los beneficios percibidos por el cliente sobre un producto o servicio y las expectativas que tiene el cliente al adquirir un producto o servicio. </a:t>
            </a:r>
          </a:p>
          <a:p>
            <a:pPr algn="just"/>
            <a:endParaRPr lang="es-ES" dirty="0"/>
          </a:p>
          <a:p>
            <a:pPr algn="just"/>
            <a:r>
              <a:rPr lang="es-ES" dirty="0"/>
              <a:t>Esta ecuación puede ser utilizada por las empresas para entender cómo los clientes perciben el valor de sus productos y servicios; y para desarrollar estrategias para aumentar la satisfacción del cliente.</a:t>
            </a:r>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24</a:t>
            </a:fld>
            <a:endParaRPr lang="es-ES" dirty="0"/>
          </a:p>
        </p:txBody>
      </p:sp>
    </p:spTree>
    <p:extLst>
      <p:ext uri="{BB962C8B-B14F-4D97-AF65-F5344CB8AC3E}">
        <p14:creationId xmlns:p14="http://schemas.microsoft.com/office/powerpoint/2010/main" val="1631510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25</a:t>
            </a:fld>
            <a:endParaRPr lang="es-ES" dirty="0"/>
          </a:p>
        </p:txBody>
      </p:sp>
    </p:spTree>
    <p:extLst>
      <p:ext uri="{BB962C8B-B14F-4D97-AF65-F5344CB8AC3E}">
        <p14:creationId xmlns:p14="http://schemas.microsoft.com/office/powerpoint/2010/main" val="8934979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26</a:t>
            </a:fld>
            <a:endParaRPr lang="es-ES" dirty="0"/>
          </a:p>
        </p:txBody>
      </p:sp>
    </p:spTree>
    <p:extLst>
      <p:ext uri="{BB962C8B-B14F-4D97-AF65-F5344CB8AC3E}">
        <p14:creationId xmlns:p14="http://schemas.microsoft.com/office/powerpoint/2010/main" val="105021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27</a:t>
            </a:fld>
            <a:endParaRPr lang="es-ES" dirty="0"/>
          </a:p>
        </p:txBody>
      </p:sp>
    </p:spTree>
    <p:extLst>
      <p:ext uri="{BB962C8B-B14F-4D97-AF65-F5344CB8AC3E}">
        <p14:creationId xmlns:p14="http://schemas.microsoft.com/office/powerpoint/2010/main" val="394353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28</a:t>
            </a:fld>
            <a:endParaRPr lang="es-ES" dirty="0"/>
          </a:p>
        </p:txBody>
      </p:sp>
    </p:spTree>
    <p:extLst>
      <p:ext uri="{BB962C8B-B14F-4D97-AF65-F5344CB8AC3E}">
        <p14:creationId xmlns:p14="http://schemas.microsoft.com/office/powerpoint/2010/main" val="19114797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29</a:t>
            </a:fld>
            <a:endParaRPr lang="es-ES" dirty="0"/>
          </a:p>
        </p:txBody>
      </p:sp>
    </p:spTree>
    <p:extLst>
      <p:ext uri="{BB962C8B-B14F-4D97-AF65-F5344CB8AC3E}">
        <p14:creationId xmlns:p14="http://schemas.microsoft.com/office/powerpoint/2010/main" val="1781060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30</a:t>
            </a:fld>
            <a:endParaRPr lang="es-ES" dirty="0"/>
          </a:p>
        </p:txBody>
      </p:sp>
    </p:spTree>
    <p:extLst>
      <p:ext uri="{BB962C8B-B14F-4D97-AF65-F5344CB8AC3E}">
        <p14:creationId xmlns:p14="http://schemas.microsoft.com/office/powerpoint/2010/main" val="1823677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a:t>
            </a:fld>
            <a:endParaRPr lang="es-ES" dirty="0"/>
          </a:p>
        </p:txBody>
      </p:sp>
    </p:spTree>
    <p:extLst>
      <p:ext uri="{BB962C8B-B14F-4D97-AF65-F5344CB8AC3E}">
        <p14:creationId xmlns:p14="http://schemas.microsoft.com/office/powerpoint/2010/main" val="8357001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r>
              <a:rPr lang="es-ES" b="1" dirty="0"/>
              <a:t>El desarrollo del SIPOC (Proveedores, Entradas, Procesos, Salidas y Clientes) </a:t>
            </a:r>
            <a:r>
              <a:rPr lang="es-ES" dirty="0"/>
              <a:t>es una herramienta que se utiliza para mapear los procesos de una empresa y entender cómo interactúan con los proveedores, entradas, salidas y clientes. El desarrollo del SIPOC puede ayudar a las empresas a entender cómo sus procesos internos afectan la satisfacción del cliente y a identificar áreas de mejora para aumentar la eficiencia y reducir los errores. </a:t>
            </a:r>
          </a:p>
          <a:p>
            <a:endParaRPr lang="es-E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b="1" spc="-10" dirty="0">
                <a:solidFill>
                  <a:schemeClr val="bg1"/>
                </a:solidFill>
                <a:latin typeface="Calibri" charset="0"/>
                <a:ea typeface="Calibri" charset="0"/>
                <a:cs typeface="Calibri" charset="0"/>
              </a:rPr>
              <a:t>Proceso:</a:t>
            </a:r>
            <a:r>
              <a:rPr lang="es-ES_tradnl" spc="-10" dirty="0">
                <a:solidFill>
                  <a:schemeClr val="bg1"/>
                </a:solidFill>
                <a:latin typeface="Calibri" charset="0"/>
                <a:ea typeface="Calibri" charset="0"/>
                <a:cs typeface="Calibri" charset="0"/>
              </a:rPr>
              <a:t> Conjunto de actividades mutuamente relacionadas o que interactúan entre sí, los cuales transforman elementos de entrada en resultados (salidas).</a:t>
            </a:r>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31</a:t>
            </a:fld>
            <a:endParaRPr lang="es-ES" dirty="0"/>
          </a:p>
        </p:txBody>
      </p:sp>
    </p:spTree>
    <p:extLst>
      <p:ext uri="{BB962C8B-B14F-4D97-AF65-F5344CB8AC3E}">
        <p14:creationId xmlns:p14="http://schemas.microsoft.com/office/powerpoint/2010/main" val="35349915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32</a:t>
            </a:fld>
            <a:endParaRPr lang="es-ES" dirty="0"/>
          </a:p>
        </p:txBody>
      </p:sp>
    </p:spTree>
    <p:extLst>
      <p:ext uri="{BB962C8B-B14F-4D97-AF65-F5344CB8AC3E}">
        <p14:creationId xmlns:p14="http://schemas.microsoft.com/office/powerpoint/2010/main" val="3877095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33</a:t>
            </a:fld>
            <a:endParaRPr lang="es-ES" dirty="0"/>
          </a:p>
        </p:txBody>
      </p:sp>
    </p:spTree>
    <p:extLst>
      <p:ext uri="{BB962C8B-B14F-4D97-AF65-F5344CB8AC3E}">
        <p14:creationId xmlns:p14="http://schemas.microsoft.com/office/powerpoint/2010/main" val="15081560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34</a:t>
            </a:fld>
            <a:endParaRPr lang="es-ES" dirty="0"/>
          </a:p>
        </p:txBody>
      </p:sp>
    </p:spTree>
    <p:extLst>
      <p:ext uri="{BB962C8B-B14F-4D97-AF65-F5344CB8AC3E}">
        <p14:creationId xmlns:p14="http://schemas.microsoft.com/office/powerpoint/2010/main" val="342028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sz="1200" b="0" i="0" kern="1200" dirty="0">
                <a:solidFill>
                  <a:schemeClr val="tx1"/>
                </a:solidFill>
                <a:effectLst/>
                <a:latin typeface="+mn-lt"/>
                <a:ea typeface="+mn-ea"/>
                <a:cs typeface="+mn-cs"/>
              </a:rPr>
              <a:t>Todo programa </a:t>
            </a:r>
            <a:r>
              <a:rPr lang="es-ES" sz="1200" b="0" i="0" kern="1200" dirty="0" err="1">
                <a:solidFill>
                  <a:schemeClr val="tx1"/>
                </a:solidFill>
                <a:effectLst/>
                <a:latin typeface="+mn-lt"/>
                <a:ea typeface="+mn-ea"/>
                <a:cs typeface="+mn-cs"/>
              </a:rPr>
              <a:t>VoC</a:t>
            </a:r>
            <a:r>
              <a:rPr lang="es-ES" sz="1200" b="0" i="0" kern="1200" dirty="0">
                <a:solidFill>
                  <a:schemeClr val="tx1"/>
                </a:solidFill>
                <a:effectLst/>
                <a:latin typeface="+mn-lt"/>
                <a:ea typeface="+mn-ea"/>
                <a:cs typeface="+mn-cs"/>
              </a:rPr>
              <a:t> se sustenta en general en una combinación de técnicas </a:t>
            </a:r>
            <a:r>
              <a:rPr lang="es-ES" sz="1200" b="1" i="0" kern="1200" dirty="0">
                <a:solidFill>
                  <a:schemeClr val="tx1"/>
                </a:solidFill>
                <a:effectLst/>
                <a:latin typeface="+mn-lt"/>
                <a:ea typeface="+mn-ea"/>
                <a:cs typeface="+mn-cs"/>
              </a:rPr>
              <a:t>cuantitativas (basado en datos numéricos) y cualitativas (busca entender fenómenos desde una perspectiva más subjetiva) de investigación</a:t>
            </a:r>
            <a:r>
              <a:rPr lang="es-ES" sz="1200" b="0" i="0" kern="1200" dirty="0">
                <a:solidFill>
                  <a:schemeClr val="tx1"/>
                </a:solidFill>
                <a:effectLst/>
                <a:latin typeface="+mn-lt"/>
                <a:ea typeface="+mn-ea"/>
                <a:cs typeface="+mn-cs"/>
              </a:rPr>
              <a:t>.</a:t>
            </a:r>
          </a:p>
          <a:p>
            <a:pPr marL="171450" indent="-171450">
              <a:buFont typeface="Arial" panose="020B0604020202020204" pitchFamily="34" charset="0"/>
              <a:buChar char="•"/>
            </a:pPr>
            <a:endParaRPr lang="es-E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s-ES" sz="1200" b="0" i="0" kern="1200" dirty="0">
                <a:solidFill>
                  <a:schemeClr val="tx1"/>
                </a:solidFill>
                <a:effectLst/>
                <a:latin typeface="+mn-lt"/>
                <a:ea typeface="+mn-ea"/>
                <a:cs typeface="+mn-cs"/>
              </a:rPr>
              <a:t>Como regla general </a:t>
            </a:r>
            <a:r>
              <a:rPr lang="es-ES" sz="1200" b="1" i="0" kern="1200" dirty="0">
                <a:solidFill>
                  <a:schemeClr val="tx1"/>
                </a:solidFill>
                <a:effectLst/>
                <a:latin typeface="+mn-lt"/>
                <a:ea typeface="+mn-ea"/>
                <a:cs typeface="+mn-cs"/>
              </a:rPr>
              <a:t>las interacciones entre el cliente y el negocio son el punto de partida ideal </a:t>
            </a:r>
            <a:r>
              <a:rPr lang="es-ES" sz="1200" b="0" i="0" kern="1200" dirty="0">
                <a:solidFill>
                  <a:schemeClr val="tx1"/>
                </a:solidFill>
                <a:effectLst/>
                <a:latin typeface="+mn-lt"/>
                <a:ea typeface="+mn-ea"/>
                <a:cs typeface="+mn-cs"/>
              </a:rPr>
              <a:t>para encontrar o capturar los datos que alimenten el programa </a:t>
            </a:r>
            <a:r>
              <a:rPr lang="es-ES" sz="1200" b="0" i="0" kern="1200" dirty="0" err="1">
                <a:solidFill>
                  <a:schemeClr val="tx1"/>
                </a:solidFill>
                <a:effectLst/>
                <a:latin typeface="+mn-lt"/>
                <a:ea typeface="+mn-ea"/>
                <a:cs typeface="+mn-cs"/>
              </a:rPr>
              <a:t>VoC</a:t>
            </a:r>
            <a:r>
              <a:rPr lang="es-ES" sz="1200" b="0" i="0" kern="1200" dirty="0">
                <a:solidFill>
                  <a:schemeClr val="tx1"/>
                </a:solidFill>
                <a:effectLst/>
                <a:latin typeface="+mn-lt"/>
                <a:ea typeface="+mn-ea"/>
                <a:cs typeface="+mn-cs"/>
              </a:rPr>
              <a:t>.</a:t>
            </a:r>
          </a:p>
          <a:p>
            <a:pPr marL="171450" indent="-171450">
              <a:buFont typeface="Arial" panose="020B0604020202020204" pitchFamily="34" charset="0"/>
              <a:buChar char="•"/>
            </a:pPr>
            <a:endParaRPr lang="es-E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s-ES" sz="1200" b="0" i="0" kern="1200" dirty="0">
                <a:solidFill>
                  <a:schemeClr val="tx1"/>
                </a:solidFill>
                <a:effectLst/>
                <a:latin typeface="+mn-lt"/>
                <a:ea typeface="+mn-ea"/>
                <a:cs typeface="+mn-cs"/>
              </a:rPr>
              <a:t>Es decir, debemos entender primero cuales son los diferentes tipos de interacciones que existen entre el negocio y los clientes, y que tipo de registro dejan dichas interacciones.</a:t>
            </a:r>
          </a:p>
          <a:p>
            <a:pPr marL="171450" indent="-171450">
              <a:buFont typeface="Arial" panose="020B0604020202020204" pitchFamily="34" charset="0"/>
              <a:buChar char="•"/>
            </a:pPr>
            <a:endParaRPr lang="es-E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s-ES" sz="1200" b="1" i="0" kern="1200" dirty="0">
                <a:solidFill>
                  <a:schemeClr val="tx1"/>
                </a:solidFill>
                <a:effectLst/>
                <a:latin typeface="+mn-lt"/>
                <a:ea typeface="+mn-ea"/>
                <a:cs typeface="+mn-cs"/>
              </a:rPr>
              <a:t>La idea es comenzar a escuchar a los clientes de inmediato, explotando todas aquellas fuentes de información internas donde quede registro de las interacciones</a:t>
            </a:r>
            <a:r>
              <a:rPr lang="es-ES" sz="1200" b="0" i="0" kern="1200" dirty="0">
                <a:solidFill>
                  <a:schemeClr val="tx1"/>
                </a:solidFill>
                <a:effectLst/>
                <a:latin typeface="+mn-lt"/>
                <a:ea typeface="+mn-ea"/>
                <a:cs typeface="+mn-cs"/>
              </a:rPr>
              <a:t>. Ejemplo: las grabaciones de llamadas de su </a:t>
            </a:r>
            <a:r>
              <a:rPr lang="es-ES" sz="1200" b="0" i="0" kern="1200" dirty="0" err="1">
                <a:solidFill>
                  <a:schemeClr val="tx1"/>
                </a:solidFill>
                <a:effectLst/>
                <a:latin typeface="+mn-lt"/>
                <a:ea typeface="+mn-ea"/>
                <a:cs typeface="+mn-cs"/>
              </a:rPr>
              <a:t>Contact</a:t>
            </a:r>
            <a:r>
              <a:rPr lang="es-ES" sz="1200" b="0" i="0" kern="1200" dirty="0">
                <a:solidFill>
                  <a:schemeClr val="tx1"/>
                </a:solidFill>
                <a:effectLst/>
                <a:latin typeface="+mn-lt"/>
                <a:ea typeface="+mn-ea"/>
                <a:cs typeface="+mn-cs"/>
              </a:rPr>
              <a:t> Center pueden ser escuchadas para entender sus problemas, los vídeos de seguridad de su tienda pueden ser utilizados para entender el comportamiento de los potenciales compradores, las tabulaciones o etiquetas de motivos de llamados o solicitudes de soporte te pueden decir cuáles son los procesos que más problemas te causan. Asimismo, comentarios en redes sociales o páginas web, emails, chats, SMS, patrones de navegación, </a:t>
            </a:r>
            <a:r>
              <a:rPr lang="es-ES" sz="1200" b="1" i="0" kern="1200" dirty="0">
                <a:solidFill>
                  <a:schemeClr val="tx1"/>
                </a:solidFill>
                <a:effectLst/>
                <a:latin typeface="+mn-lt"/>
                <a:ea typeface="+mn-ea"/>
                <a:cs typeface="+mn-cs"/>
              </a:rPr>
              <a:t>todo puede ser empleado, aprovechado y explotado</a:t>
            </a:r>
            <a:r>
              <a:rPr lang="es-ES" sz="1200" b="0" i="0" kern="1200" dirty="0">
                <a:solidFill>
                  <a:schemeClr val="tx1"/>
                </a:solidFill>
                <a:effectLst/>
                <a:latin typeface="+mn-lt"/>
                <a:ea typeface="+mn-ea"/>
                <a:cs typeface="+mn-cs"/>
              </a:rPr>
              <a:t> para el proceso de Voz del cliente.</a:t>
            </a:r>
          </a:p>
          <a:p>
            <a:pPr marL="171450" indent="-171450">
              <a:buFont typeface="Arial" panose="020B0604020202020204" pitchFamily="34" charset="0"/>
              <a:buChar char="•"/>
            </a:pPr>
            <a:endParaRPr lang="es-E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s-ES" sz="1200" b="1" i="0" kern="1200" dirty="0">
                <a:solidFill>
                  <a:schemeClr val="tx1"/>
                </a:solidFill>
                <a:effectLst/>
                <a:latin typeface="+mn-lt"/>
                <a:ea typeface="+mn-ea"/>
                <a:cs typeface="+mn-cs"/>
              </a:rPr>
              <a:t>Una vez que el negocio conoce todo lo que se puede escuchar, podrá decidir qué cosas adicionales le debe preguntar a sus clientes</a:t>
            </a:r>
            <a:r>
              <a:rPr lang="es-ES" sz="1200" b="0" i="0" kern="1200" dirty="0">
                <a:solidFill>
                  <a:schemeClr val="tx1"/>
                </a:solidFill>
                <a:effectLst/>
                <a:latin typeface="+mn-lt"/>
                <a:ea typeface="+mn-ea"/>
                <a:cs typeface="+mn-cs"/>
              </a:rPr>
              <a:t>, y es ahí donde debe comenzar a plantearse como diseñar los planes de encuestas, entrevistas a clientes, observaciones en sitio o grupos focales que complementen los datos que ya tiene internamente con más información clave.</a:t>
            </a:r>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35</a:t>
            </a:fld>
            <a:endParaRPr lang="es-ES" dirty="0"/>
          </a:p>
        </p:txBody>
      </p:sp>
    </p:spTree>
    <p:extLst>
      <p:ext uri="{BB962C8B-B14F-4D97-AF65-F5344CB8AC3E}">
        <p14:creationId xmlns:p14="http://schemas.microsoft.com/office/powerpoint/2010/main" val="19296999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b="1" dirty="0"/>
              <a:t>Existen varios métodos de investigación que se pueden utilizar para recopilar la voz del cliente</a:t>
            </a:r>
            <a:r>
              <a:rPr lang="es-ES" dirty="0"/>
              <a:t>. Algunos de los métodos más comunes incluyen:</a:t>
            </a:r>
          </a:p>
          <a:p>
            <a:pPr algn="just"/>
            <a:endParaRPr lang="es-ES" dirty="0"/>
          </a:p>
          <a:p>
            <a:pPr marL="171450" indent="-171450" algn="just">
              <a:buFont typeface="Arial" panose="020B0604020202020204" pitchFamily="34" charset="0"/>
              <a:buChar char="•"/>
            </a:pPr>
            <a:r>
              <a:rPr lang="es-ES" b="1" dirty="0"/>
              <a:t>Encuestas</a:t>
            </a:r>
            <a:r>
              <a:rPr lang="es-ES" dirty="0"/>
              <a:t>: Las encuestas son una forma común de recopilar información sobre las necesidades, deseos y expectativas de los clientes. Las encuestas pueden ser realizadas en persona, por teléfono, por correo electrónico o en línea.</a:t>
            </a:r>
          </a:p>
          <a:p>
            <a:pPr marL="171450" indent="-171450" algn="just">
              <a:buFont typeface="Arial" panose="020B0604020202020204" pitchFamily="34" charset="0"/>
              <a:buChar char="•"/>
            </a:pPr>
            <a:r>
              <a:rPr lang="es-ES" b="1" dirty="0"/>
              <a:t>Entrevistas</a:t>
            </a:r>
            <a:r>
              <a:rPr lang="es-ES" dirty="0"/>
              <a:t>: Las entrevistas son una forma más detallada de recopilar información sobre los clientes. Las entrevistas pueden ser realizadas en persona o por teléfono y permiten obtener información más detallada y específica sobre las necesidades y expectativas de los clientes.</a:t>
            </a:r>
          </a:p>
          <a:p>
            <a:pPr marL="171450" indent="-171450" algn="just">
              <a:buFont typeface="Arial" panose="020B0604020202020204" pitchFamily="34" charset="0"/>
              <a:buChar char="•"/>
            </a:pPr>
            <a:r>
              <a:rPr lang="es-ES" b="1" dirty="0"/>
              <a:t>Grupos focales: </a:t>
            </a:r>
            <a:r>
              <a:rPr lang="es-ES" dirty="0"/>
              <a:t>Los grupos focales son una forma de recopilar información sobre los clientes en un entorno grupal. Los grupos focales pueden ser realizados en persona o en </a:t>
            </a:r>
            <a:r>
              <a:rPr lang="es-ES" sz="1100" dirty="0"/>
              <a:t>línea y permiten obtener información sobre las necesidades y expectativas de los clientes a través de la discusión y el intercambio de ideas.</a:t>
            </a:r>
          </a:p>
          <a:p>
            <a:pPr marL="171450" indent="-171450" algn="just">
              <a:buFont typeface="Arial" panose="020B0604020202020204" pitchFamily="34" charset="0"/>
              <a:buChar char="•"/>
            </a:pPr>
            <a:r>
              <a:rPr lang="es-ES" sz="1100" b="1" dirty="0"/>
              <a:t>Observación</a:t>
            </a:r>
            <a:r>
              <a:rPr lang="es-ES" sz="1100" dirty="0"/>
              <a:t>: La observación es una forma de recopilar información sobre los clientes a través de la observación directa de su comportamiento. La observación puede ser realizada en persona o a través de cámaras y permite obtener información sobre cómo los clientes interactúan con los productos y servicios de la empresa.</a:t>
            </a:r>
          </a:p>
          <a:p>
            <a:pPr marL="171450" indent="-171450" algn="just">
              <a:buFont typeface="Arial" panose="020B0604020202020204" pitchFamily="34" charset="0"/>
              <a:buChar char="•"/>
            </a:pPr>
            <a:endParaRPr lang="es-ES" sz="1100" dirty="0"/>
          </a:p>
          <a:p>
            <a:pPr marL="0" indent="0" algn="just">
              <a:buFont typeface="Arial" panose="020B0604020202020204" pitchFamily="34" charset="0"/>
              <a:buNone/>
            </a:pPr>
            <a:r>
              <a:rPr lang="es-ES" sz="1100" dirty="0"/>
              <a:t>Cada método tiene sus ventajas y desventajas, y las empresas pueden elegir el método o los métodos que mejor se adapten a sus necesidades y objetivos.</a:t>
            </a:r>
            <a:endParaRPr lang="es-ES_tradnl" sz="1100"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36</a:t>
            </a:fld>
            <a:endParaRPr lang="es-ES" dirty="0"/>
          </a:p>
        </p:txBody>
      </p:sp>
    </p:spTree>
    <p:extLst>
      <p:ext uri="{BB962C8B-B14F-4D97-AF65-F5344CB8AC3E}">
        <p14:creationId xmlns:p14="http://schemas.microsoft.com/office/powerpoint/2010/main" val="17349224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37</a:t>
            </a:fld>
            <a:endParaRPr lang="es-ES" dirty="0"/>
          </a:p>
        </p:txBody>
      </p:sp>
    </p:spTree>
    <p:extLst>
      <p:ext uri="{BB962C8B-B14F-4D97-AF65-F5344CB8AC3E}">
        <p14:creationId xmlns:p14="http://schemas.microsoft.com/office/powerpoint/2010/main" val="19349045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38</a:t>
            </a:fld>
            <a:endParaRPr lang="es-ES" dirty="0"/>
          </a:p>
        </p:txBody>
      </p:sp>
    </p:spTree>
    <p:extLst>
      <p:ext uri="{BB962C8B-B14F-4D97-AF65-F5344CB8AC3E}">
        <p14:creationId xmlns:p14="http://schemas.microsoft.com/office/powerpoint/2010/main" val="2586155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39</a:t>
            </a:fld>
            <a:endParaRPr lang="es-ES" dirty="0"/>
          </a:p>
        </p:txBody>
      </p:sp>
    </p:spTree>
    <p:extLst>
      <p:ext uri="{BB962C8B-B14F-4D97-AF65-F5344CB8AC3E}">
        <p14:creationId xmlns:p14="http://schemas.microsoft.com/office/powerpoint/2010/main" val="1381078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40</a:t>
            </a:fld>
            <a:endParaRPr lang="es-ES" dirty="0"/>
          </a:p>
        </p:txBody>
      </p:sp>
    </p:spTree>
    <p:extLst>
      <p:ext uri="{BB962C8B-B14F-4D97-AF65-F5344CB8AC3E}">
        <p14:creationId xmlns:p14="http://schemas.microsoft.com/office/powerpoint/2010/main" val="1213501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92500"/>
          </a:bodyPr>
          <a:lstStyle/>
          <a:p>
            <a:pPr algn="just"/>
            <a:r>
              <a:rPr lang="es-ES" b="1" dirty="0"/>
              <a:t>La satisfacción del cliente: </a:t>
            </a:r>
            <a:r>
              <a:rPr lang="es-ES" b="0" dirty="0"/>
              <a:t>E</a:t>
            </a:r>
            <a:r>
              <a:rPr lang="es-ES" dirty="0"/>
              <a:t>s la medición de la respuesta que los consumidores tienen con respecto a un servicio o producto de una marca en específico. En el contexto de la gestión de procesos y mejora continua, la satisfacción del cliente es uno de los principales objetivos de la organización y debe medirse continuamente. La mejora continua de los procesos sirve para detectar ineficiencias, errores y cuellos de botella de la forma más rápida posible, con la finalidad de tomar acciones para solucionarlas. Esto permite a las empresas concentrarse en los clientes y aumentar su nivel de satisfacción.</a:t>
            </a:r>
          </a:p>
          <a:p>
            <a:endParaRPr lang="es-ES" dirty="0"/>
          </a:p>
          <a:p>
            <a:pPr algn="just"/>
            <a:r>
              <a:rPr lang="es-ES" b="1" dirty="0"/>
              <a:t>La sobrecapacidad de producción: </a:t>
            </a:r>
            <a:r>
              <a:rPr lang="es-ES" b="0" dirty="0"/>
              <a:t>S</a:t>
            </a:r>
            <a:r>
              <a:rPr lang="es-ES" dirty="0"/>
              <a:t>e refiere a una situación en la que una empresa o industria tiene más capacidad para producir bienes o servicios de lo que el mercado demanda. Esto puede ocurrir cuando una empresa invierte en maquinaria y equipo adicional para aumentar su capacidad de producción, pero luego no puede vender todos los productos que produce debido a una disminución en la demanda. La sobrecapacidad de producción puede ser costosa para las empresas, causando que tengan que reducir la producción, despedir trabajadores o incluso cerrar fábricas para reducir los costos.</a:t>
            </a:r>
          </a:p>
          <a:p>
            <a:pPr algn="just"/>
            <a:endParaRPr lang="es-ES" dirty="0"/>
          </a:p>
          <a:p>
            <a:pPr algn="just"/>
            <a:r>
              <a:rPr lang="es-ES" b="1" dirty="0"/>
              <a:t>Los productos sustitutos</a:t>
            </a:r>
            <a:r>
              <a:rPr lang="es-ES" dirty="0"/>
              <a:t> Son aquellos que pueden ser utilizados para satisfacer algunas de las mismas necesidades de los consumidores. Son elementos que son idénticos, similares o comparables a otro producto, a los ojos del consumidor. Es decir, dos productos  X e Y son sustitutos si al aumentar el precio de X, la demanda de Y aumenta.</a:t>
            </a:r>
          </a:p>
          <a:p>
            <a:pPr algn="just"/>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5</a:t>
            </a:fld>
            <a:endParaRPr lang="es-ES" dirty="0"/>
          </a:p>
        </p:txBody>
      </p:sp>
    </p:spTree>
    <p:extLst>
      <p:ext uri="{BB962C8B-B14F-4D97-AF65-F5344CB8AC3E}">
        <p14:creationId xmlns:p14="http://schemas.microsoft.com/office/powerpoint/2010/main" val="7422493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41</a:t>
            </a:fld>
            <a:endParaRPr lang="es-ES" dirty="0"/>
          </a:p>
        </p:txBody>
      </p:sp>
    </p:spTree>
    <p:extLst>
      <p:ext uri="{BB962C8B-B14F-4D97-AF65-F5344CB8AC3E}">
        <p14:creationId xmlns:p14="http://schemas.microsoft.com/office/powerpoint/2010/main" val="10655982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42</a:t>
            </a:fld>
            <a:endParaRPr lang="es-ES" dirty="0"/>
          </a:p>
        </p:txBody>
      </p:sp>
    </p:spTree>
    <p:extLst>
      <p:ext uri="{BB962C8B-B14F-4D97-AF65-F5344CB8AC3E}">
        <p14:creationId xmlns:p14="http://schemas.microsoft.com/office/powerpoint/2010/main" val="10517883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43</a:t>
            </a:fld>
            <a:endParaRPr lang="es-ES" dirty="0"/>
          </a:p>
        </p:txBody>
      </p:sp>
    </p:spTree>
    <p:extLst>
      <p:ext uri="{BB962C8B-B14F-4D97-AF65-F5344CB8AC3E}">
        <p14:creationId xmlns:p14="http://schemas.microsoft.com/office/powerpoint/2010/main" val="26152784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44</a:t>
            </a:fld>
            <a:endParaRPr lang="es-ES" dirty="0"/>
          </a:p>
        </p:txBody>
      </p:sp>
    </p:spTree>
    <p:extLst>
      <p:ext uri="{BB962C8B-B14F-4D97-AF65-F5344CB8AC3E}">
        <p14:creationId xmlns:p14="http://schemas.microsoft.com/office/powerpoint/2010/main" val="3208316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45</a:t>
            </a:fld>
            <a:endParaRPr lang="es-ES" dirty="0"/>
          </a:p>
        </p:txBody>
      </p:sp>
    </p:spTree>
    <p:extLst>
      <p:ext uri="{BB962C8B-B14F-4D97-AF65-F5344CB8AC3E}">
        <p14:creationId xmlns:p14="http://schemas.microsoft.com/office/powerpoint/2010/main" val="12519801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fontAlgn="base"/>
            <a:r>
              <a:rPr lang="es-ES" sz="1200" b="1" i="0" kern="1200" dirty="0">
                <a:solidFill>
                  <a:schemeClr val="tx1"/>
                </a:solidFill>
                <a:effectLst/>
                <a:latin typeface="+mn-lt"/>
                <a:ea typeface="+mn-ea"/>
                <a:cs typeface="+mn-cs"/>
              </a:rPr>
              <a:t>Un CTQ (</a:t>
            </a:r>
            <a:r>
              <a:rPr lang="es-ES" sz="1200" b="1" i="0" kern="1200" dirty="0" err="1">
                <a:solidFill>
                  <a:schemeClr val="tx1"/>
                </a:solidFill>
                <a:effectLst/>
                <a:latin typeface="+mn-lt"/>
                <a:ea typeface="+mn-ea"/>
                <a:cs typeface="+mn-cs"/>
              </a:rPr>
              <a:t>Critical</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to</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Quality</a:t>
            </a:r>
            <a:r>
              <a:rPr lang="es-E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es un parámetro crítico para la calidad de un producto, proceso o servicio que satisface un requerimiento clave para el cliente o el proceso. Los CTQ son características medibles que ayudan a entender qué pasos en nuestro proceso son de valor agregado, ya que estas características críticas para la calidad ayudan a definir el valor. </a:t>
            </a:r>
            <a:endParaRPr lang="es-PE" b="0" u="non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46</a:t>
            </a:fld>
            <a:endParaRPr lang="es-ES" dirty="0"/>
          </a:p>
        </p:txBody>
      </p:sp>
    </p:spTree>
    <p:extLst>
      <p:ext uri="{BB962C8B-B14F-4D97-AF65-F5344CB8AC3E}">
        <p14:creationId xmlns:p14="http://schemas.microsoft.com/office/powerpoint/2010/main" val="4188080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47</a:t>
            </a:fld>
            <a:endParaRPr lang="es-ES" dirty="0"/>
          </a:p>
        </p:txBody>
      </p:sp>
    </p:spTree>
    <p:extLst>
      <p:ext uri="{BB962C8B-B14F-4D97-AF65-F5344CB8AC3E}">
        <p14:creationId xmlns:p14="http://schemas.microsoft.com/office/powerpoint/2010/main" val="29323674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48</a:t>
            </a:fld>
            <a:endParaRPr lang="es-ES" dirty="0"/>
          </a:p>
        </p:txBody>
      </p:sp>
    </p:spTree>
    <p:extLst>
      <p:ext uri="{BB962C8B-B14F-4D97-AF65-F5344CB8AC3E}">
        <p14:creationId xmlns:p14="http://schemas.microsoft.com/office/powerpoint/2010/main" val="15702680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Los límites de especificación para un CTQ </a:t>
            </a:r>
            <a:r>
              <a:rPr lang="es-ES" dirty="0"/>
              <a:t>son los valores máximos y mínimos que debe cumplir una característica de calidad para ser aceptable para el cliente. Los límites de especificación se establecen en función de las necesidades y expectativas del cliente, y se utilizan para medir la capacidad de un proceso para satisfacerlas. </a:t>
            </a:r>
          </a:p>
          <a:p>
            <a:endParaRPr lang="es-ES" dirty="0"/>
          </a:p>
          <a:p>
            <a:r>
              <a:rPr lang="es-ES" dirty="0"/>
              <a:t>Ejemplo:</a:t>
            </a:r>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dirty="0"/>
              <a:t>Para una prueba de matemáticas que debe tener una calificación mínima de 80 puntos, el límite de especificación inferior (LEI) es 80 puntos y no hay límite de especificación superior (LES). Cualquier prueba que tenga menos de 80 puntos es inaceptable.</a:t>
            </a:r>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49</a:t>
            </a:fld>
            <a:endParaRPr lang="es-ES" dirty="0"/>
          </a:p>
        </p:txBody>
      </p:sp>
    </p:spTree>
    <p:extLst>
      <p:ext uri="{BB962C8B-B14F-4D97-AF65-F5344CB8AC3E}">
        <p14:creationId xmlns:p14="http://schemas.microsoft.com/office/powerpoint/2010/main" val="12107506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50</a:t>
            </a:fld>
            <a:endParaRPr lang="es-ES" dirty="0"/>
          </a:p>
        </p:txBody>
      </p:sp>
    </p:spTree>
    <p:extLst>
      <p:ext uri="{BB962C8B-B14F-4D97-AF65-F5344CB8AC3E}">
        <p14:creationId xmlns:p14="http://schemas.microsoft.com/office/powerpoint/2010/main" val="2345000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dirty="0"/>
              <a:t>Vivimos en un </a:t>
            </a:r>
            <a:r>
              <a:rPr lang="es-ES" b="1" dirty="0"/>
              <a:t>mercado hiper competitivo </a:t>
            </a:r>
            <a:r>
              <a:rPr lang="es-ES" dirty="0"/>
              <a:t>debido a varios factores. La hiper competencia se puede definir como el uso de tácticas de las organizaciones para interrumpir la ventaja competitiva de los líderes de la industria. Para las organizaciones que buscan tener éxito en un mercado hiper competitivo, hay cuatro factores que deben dominar: Tecnología e innovaciones, Cambios en las necesidades del cliente, Declive de fronteras (Globalización y comercio electrónico) e Independencia financiera (los ingresos ya no se generan sólo en el país local).</a:t>
            </a:r>
          </a:p>
          <a:p>
            <a:pPr algn="just"/>
            <a:endParaRPr lang="es-ES" dirty="0"/>
          </a:p>
          <a:p>
            <a:pPr algn="just"/>
            <a:r>
              <a:rPr lang="es-ES" b="1" dirty="0"/>
              <a:t>Un ejemplo de cómo la tecnología e innovaciones </a:t>
            </a:r>
            <a:r>
              <a:rPr lang="es-ES" dirty="0"/>
              <a:t>pueden afectar la hiper competencia es la introducción de bebidas energéticas en la industria de bebidas. Esta innovación ha demostrado ser más que una moda de la noche a la mañana, ya que su éxito también ha provocado que los competidores creen sus propias líneas de bebidas energéticas. </a:t>
            </a:r>
          </a:p>
          <a:p>
            <a:pPr algn="just"/>
            <a:endParaRPr lang="es-ES" dirty="0"/>
          </a:p>
          <a:p>
            <a:pPr algn="just"/>
            <a:r>
              <a:rPr lang="es-ES" b="1" dirty="0"/>
              <a:t>Otro ejemplo es cómo los cambios en las preferencias de los clientes </a:t>
            </a:r>
            <a:r>
              <a:rPr lang="es-ES" dirty="0"/>
              <a:t>pueden afectar a los líderes de la industria en un mercado hiper competitivo. Dado que los consumidores tienen la capacidad de cambiar sus preferencias, el mercado es insostenible. Debido a que las organizaciones son vulnerables a las tendencias, las modas y los consumidores que cambian sus preferencias; las ventajas que obtienen a menudo no pueden mantenerse.</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6</a:t>
            </a:fld>
            <a:endParaRPr lang="es-ES" dirty="0"/>
          </a:p>
        </p:txBody>
      </p:sp>
    </p:spTree>
    <p:extLst>
      <p:ext uri="{BB962C8B-B14F-4D97-AF65-F5344CB8AC3E}">
        <p14:creationId xmlns:p14="http://schemas.microsoft.com/office/powerpoint/2010/main" val="39725791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Elegir una empresa de las cuales sean clientes y completar el cuadro.</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51</a:t>
            </a:fld>
            <a:endParaRPr lang="es-ES" dirty="0"/>
          </a:p>
        </p:txBody>
      </p:sp>
    </p:spTree>
    <p:extLst>
      <p:ext uri="{BB962C8B-B14F-4D97-AF65-F5344CB8AC3E}">
        <p14:creationId xmlns:p14="http://schemas.microsoft.com/office/powerpoint/2010/main" val="8736161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52</a:t>
            </a:fld>
            <a:endParaRPr lang="es-ES" dirty="0"/>
          </a:p>
        </p:txBody>
      </p:sp>
    </p:spTree>
    <p:extLst>
      <p:ext uri="{BB962C8B-B14F-4D97-AF65-F5344CB8AC3E}">
        <p14:creationId xmlns:p14="http://schemas.microsoft.com/office/powerpoint/2010/main" val="41913350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53</a:t>
            </a:fld>
            <a:endParaRPr lang="es-ES" dirty="0"/>
          </a:p>
        </p:txBody>
      </p:sp>
    </p:spTree>
    <p:extLst>
      <p:ext uri="{BB962C8B-B14F-4D97-AF65-F5344CB8AC3E}">
        <p14:creationId xmlns:p14="http://schemas.microsoft.com/office/powerpoint/2010/main" val="10944021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54</a:t>
            </a:fld>
            <a:endParaRPr lang="es-ES" dirty="0"/>
          </a:p>
        </p:txBody>
      </p:sp>
    </p:spTree>
    <p:extLst>
      <p:ext uri="{BB962C8B-B14F-4D97-AF65-F5344CB8AC3E}">
        <p14:creationId xmlns:p14="http://schemas.microsoft.com/office/powerpoint/2010/main" val="17965716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55</a:t>
            </a:fld>
            <a:endParaRPr lang="es-ES" dirty="0"/>
          </a:p>
        </p:txBody>
      </p:sp>
    </p:spTree>
    <p:extLst>
      <p:ext uri="{BB962C8B-B14F-4D97-AF65-F5344CB8AC3E}">
        <p14:creationId xmlns:p14="http://schemas.microsoft.com/office/powerpoint/2010/main" val="11540599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56</a:t>
            </a:fld>
            <a:endParaRPr lang="es-ES" dirty="0"/>
          </a:p>
        </p:txBody>
      </p:sp>
    </p:spTree>
    <p:extLst>
      <p:ext uri="{BB962C8B-B14F-4D97-AF65-F5344CB8AC3E}">
        <p14:creationId xmlns:p14="http://schemas.microsoft.com/office/powerpoint/2010/main" val="21744481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57</a:t>
            </a:fld>
            <a:endParaRPr lang="es-ES" dirty="0"/>
          </a:p>
        </p:txBody>
      </p:sp>
    </p:spTree>
    <p:extLst>
      <p:ext uri="{BB962C8B-B14F-4D97-AF65-F5344CB8AC3E}">
        <p14:creationId xmlns:p14="http://schemas.microsoft.com/office/powerpoint/2010/main" val="149591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dirty="0"/>
              <a:t>Se dice que vivimos </a:t>
            </a:r>
            <a:r>
              <a:rPr lang="es-ES" b="1" dirty="0"/>
              <a:t>en un mercado con un flujo libre de información </a:t>
            </a:r>
            <a:r>
              <a:rPr lang="es-ES" dirty="0"/>
              <a:t>porque en la actualidad, gracias a la tecnología y a la globalización, la información está disponible para todos y puede ser compartida y transmitida de manera rápida y eficiente. </a:t>
            </a:r>
          </a:p>
          <a:p>
            <a:pPr algn="just"/>
            <a:endParaRPr lang="es-ES" dirty="0"/>
          </a:p>
          <a:p>
            <a:pPr algn="just"/>
            <a:r>
              <a:rPr lang="es-ES" dirty="0"/>
              <a:t>Esto ha permitido que los consumidores tengan acceso a una gran cantidad de información sobre productos, servicios y empresas, lo que les permite tomar decisiones informadas y comparar opciones antes de realizar una compra. </a:t>
            </a:r>
          </a:p>
          <a:p>
            <a:pPr algn="just"/>
            <a:endParaRPr lang="es-ES" dirty="0"/>
          </a:p>
          <a:p>
            <a:pPr algn="just"/>
            <a:r>
              <a:rPr lang="es-ES" dirty="0"/>
              <a:t>Además, el flujo libre de información también ha permitido a las empresas acceder a nuevos mercados y recursos, lo que les ha dado una mayor independencia financiera.</a:t>
            </a:r>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7</a:t>
            </a:fld>
            <a:endParaRPr lang="es-ES" dirty="0"/>
          </a:p>
        </p:txBody>
      </p:sp>
    </p:spTree>
    <p:extLst>
      <p:ext uri="{BB962C8B-B14F-4D97-AF65-F5344CB8AC3E}">
        <p14:creationId xmlns:p14="http://schemas.microsoft.com/office/powerpoint/2010/main" val="1076899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8</a:t>
            </a:fld>
            <a:endParaRPr lang="es-ES" dirty="0"/>
          </a:p>
        </p:txBody>
      </p:sp>
    </p:spTree>
    <p:extLst>
      <p:ext uri="{BB962C8B-B14F-4D97-AF65-F5344CB8AC3E}">
        <p14:creationId xmlns:p14="http://schemas.microsoft.com/office/powerpoint/2010/main" val="1386289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ASQ (</a:t>
            </a:r>
            <a:r>
              <a:rPr lang="es-ES" b="1" dirty="0"/>
              <a:t>American </a:t>
            </a:r>
            <a:r>
              <a:rPr lang="es-ES" b="1" dirty="0" err="1"/>
              <a:t>Society</a:t>
            </a:r>
            <a:r>
              <a:rPr lang="es-ES" b="1" dirty="0"/>
              <a:t> </a:t>
            </a:r>
            <a:r>
              <a:rPr lang="es-ES" b="1" dirty="0" err="1"/>
              <a:t>for</a:t>
            </a:r>
            <a:r>
              <a:rPr lang="es-ES" b="1" dirty="0"/>
              <a:t> </a:t>
            </a:r>
            <a:r>
              <a:rPr lang="es-ES" b="1" dirty="0" err="1"/>
              <a:t>Quality</a:t>
            </a:r>
            <a:r>
              <a:rPr lang="es-ES" dirty="0"/>
              <a:t>) es una organización sin fines de lucro que tiene como objetivo promover el uso de prácticas de calidad en la industria y en la sociedad en general. </a:t>
            </a:r>
          </a:p>
          <a:p>
            <a:endParaRPr lang="es-ES" dirty="0"/>
          </a:p>
          <a:p>
            <a:r>
              <a:rPr lang="es-ES" dirty="0"/>
              <a:t>Asimismo, ofrece capacitación, certificación y recursos para ayudar a las empresas y a los profesionales a mejorar sus procesos y productos a través del uso de prácticas de calidad</a:t>
            </a:r>
            <a:r>
              <a:rPr lang="es-ES"/>
              <a:t>. La </a:t>
            </a:r>
            <a:r>
              <a:rPr lang="es-ES" dirty="0"/>
              <a:t>organización también promueve la investigación y el desarrollo de nuevas técnicas y herramientas para mejorar la calidad en todos los ámbitos.</a:t>
            </a:r>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9</a:t>
            </a:fld>
            <a:endParaRPr lang="es-ES" dirty="0"/>
          </a:p>
        </p:txBody>
      </p:sp>
    </p:spTree>
    <p:extLst>
      <p:ext uri="{BB962C8B-B14F-4D97-AF65-F5344CB8AC3E}">
        <p14:creationId xmlns:p14="http://schemas.microsoft.com/office/powerpoint/2010/main" val="673408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b="1" dirty="0"/>
              <a:t>El enfoque basado en la conformidad </a:t>
            </a:r>
            <a:r>
              <a:rPr lang="es-ES" dirty="0"/>
              <a:t>se centra en asegurar que los productos y servicios ofrecidos por una empresa cumplan con los estándares y regulaciones establecidos. Esto puede incluir el cumplimiento de normas de calidad, seguridad, medio ambiente, entre otros. Al cumplir con estos estándares, la empresa puede aumentar la confianza y satisfacción de los clientes, ya que estos pueden estar seguros de que están adquiriendo productos y servicios de calidad y que cumplen con las regulaciones aplicables.</a:t>
            </a:r>
          </a:p>
          <a:p>
            <a:pPr algn="just"/>
            <a:endParaRPr lang="es-ES" dirty="0"/>
          </a:p>
          <a:p>
            <a:pPr algn="just"/>
            <a:r>
              <a:rPr lang="es-ES" b="1" dirty="0"/>
              <a:t>El enfoque basado en la expectativa </a:t>
            </a:r>
            <a:r>
              <a:rPr lang="es-ES" dirty="0"/>
              <a:t>se centra en conocer y entender las expectativas de los clientes para poder ofrecerles productos y servicios que cumplan o superen esas expectativas. Este enfoque implica una comunicación constante con los clientes </a:t>
            </a:r>
            <a:r>
              <a:rPr lang="es-ES" u="sng" dirty="0"/>
              <a:t>para conocer sus necesidades y preferencias</a:t>
            </a:r>
            <a:r>
              <a:rPr lang="es-ES" dirty="0"/>
              <a:t>, así como un monitoreo constante del mercado para identificar tendencias y cambios en las expectativas de los clientes. A diferencia del enfoque basado en la conformidad, que se centra en cumplir con estándares y regulaciones establecidos, el enfoque basado en la expectativa se centra en superar las expectativas de los clientes y ofrecerles una experiencia única y satisfactoria.</a:t>
            </a:r>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10</a:t>
            </a:fld>
            <a:endParaRPr lang="es-ES" dirty="0"/>
          </a:p>
        </p:txBody>
      </p:sp>
    </p:spTree>
    <p:extLst>
      <p:ext uri="{BB962C8B-B14F-4D97-AF65-F5344CB8AC3E}">
        <p14:creationId xmlns:p14="http://schemas.microsoft.com/office/powerpoint/2010/main" val="1020535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8"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01</a:t>
            </a:r>
            <a:endParaRPr lang="en-US" sz="800" dirty="0">
              <a:solidFill>
                <a:schemeClr val="bg1">
                  <a:lumMod val="50000"/>
                </a:schemeClr>
              </a:solidFill>
              <a:latin typeface="Calibri"/>
              <a:cs typeface="Calibri"/>
            </a:endParaRPr>
          </a:p>
        </p:txBody>
      </p:sp>
      <p:pic>
        <p:nvPicPr>
          <p:cNvPr id="9" name="Imagen 8">
            <a:extLst>
              <a:ext uri="{FF2B5EF4-FFF2-40B4-BE49-F238E27FC236}">
                <a16:creationId xmlns:a16="http://schemas.microsoft.com/office/drawing/2014/main" id="{7E0D14F7-6E9D-9E40-BFFD-243BDDA808DD}"/>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ítulo y objetos">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01</a:t>
            </a:r>
            <a:endParaRPr lang="en-US" sz="800" dirty="0">
              <a:solidFill>
                <a:schemeClr val="bg1">
                  <a:lumMod val="50000"/>
                </a:schemeClr>
              </a:solidFill>
              <a:latin typeface="Calibri"/>
              <a:cs typeface="Calibri"/>
            </a:endParaRPr>
          </a:p>
        </p:txBody>
      </p:sp>
      <p:pic>
        <p:nvPicPr>
          <p:cNvPr id="10" name="Imagen 9">
            <a:extLst>
              <a:ext uri="{FF2B5EF4-FFF2-40B4-BE49-F238E27FC236}">
                <a16:creationId xmlns:a16="http://schemas.microsoft.com/office/drawing/2014/main" id="{7E0D14F7-6E9D-9E40-BFFD-243BDDA808DD}"/>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44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ubtema - 1 Imagen Centrada">
    <p:spTree>
      <p:nvGrpSpPr>
        <p:cNvPr id="1" name=""/>
        <p:cNvGrpSpPr/>
        <p:nvPr/>
      </p:nvGrpSpPr>
      <p:grpSpPr>
        <a:xfrm>
          <a:off x="0" y="0"/>
          <a:ext cx="0" cy="0"/>
          <a:chOff x="0" y="0"/>
          <a:chExt cx="0" cy="0"/>
        </a:xfrm>
      </p:grpSpPr>
      <p:sp>
        <p:nvSpPr>
          <p:cNvPr id="9" name="Marcador de posición de imagen 8"/>
          <p:cNvSpPr>
            <a:spLocks noGrp="1"/>
          </p:cNvSpPr>
          <p:nvPr>
            <p:ph type="pic" sz="quarter" idx="10"/>
          </p:nvPr>
        </p:nvSpPr>
        <p:spPr>
          <a:xfrm>
            <a:off x="2260600" y="2295525"/>
            <a:ext cx="4622800" cy="2903538"/>
          </a:xfrm>
          <a:prstGeom prst="rect">
            <a:avLst/>
          </a:prstGeom>
        </p:spPr>
        <p:txBody>
          <a:bodyPr vert="horz"/>
          <a:lstStyle/>
          <a:p>
            <a:endParaRPr lang="es-ES"/>
          </a:p>
        </p:txBody>
      </p:sp>
    </p:spTree>
    <p:extLst>
      <p:ext uri="{BB962C8B-B14F-4D97-AF65-F5344CB8AC3E}">
        <p14:creationId xmlns:p14="http://schemas.microsoft.com/office/powerpoint/2010/main" val="525086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28865"/>
            <a:ext cx="8219256" cy="952500"/>
          </a:xfrm>
          <a:prstGeom prst="rect">
            <a:avLst/>
          </a:prstGeom>
        </p:spPr>
        <p:txBody>
          <a:bodyPr/>
          <a:lstStyle/>
          <a:p>
            <a:r>
              <a:rPr lang="es-ES"/>
              <a:t>Haga clic para modificar el estilo de título del patrón</a:t>
            </a:r>
            <a:endParaRPr lang="es-PE"/>
          </a:p>
        </p:txBody>
      </p:sp>
      <p:sp>
        <p:nvSpPr>
          <p:cNvPr id="3" name="2 Marcador de contenido"/>
          <p:cNvSpPr>
            <a:spLocks noGrp="1"/>
          </p:cNvSpPr>
          <p:nvPr>
            <p:ph idx="1"/>
          </p:nvPr>
        </p:nvSpPr>
        <p:spPr>
          <a:xfrm>
            <a:off x="457200" y="1333500"/>
            <a:ext cx="8229600" cy="3771636"/>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fecha"/>
          <p:cNvSpPr>
            <a:spLocks noGrp="1"/>
          </p:cNvSpPr>
          <p:nvPr>
            <p:ph type="dt" sz="half" idx="10"/>
          </p:nvPr>
        </p:nvSpPr>
        <p:spPr>
          <a:xfrm>
            <a:off x="457200" y="5296959"/>
            <a:ext cx="2133600" cy="304271"/>
          </a:xfrm>
          <a:prstGeom prst="rect">
            <a:avLst/>
          </a:prstGeom>
        </p:spPr>
        <p:txBody>
          <a:bodyPr/>
          <a:lstStyle/>
          <a:p>
            <a:fld id="{24FFEF06-A8BA-4C23-AF3D-225C5D47AD09}" type="datetimeFigureOut">
              <a:rPr lang="es-PE" smtClean="0">
                <a:solidFill>
                  <a:prstClr val="black">
                    <a:tint val="75000"/>
                  </a:prstClr>
                </a:solidFill>
              </a:rPr>
              <a:pPr/>
              <a:t>31/08/2024</a:t>
            </a:fld>
            <a:endParaRPr lang="es-PE">
              <a:solidFill>
                <a:prstClr val="black">
                  <a:tint val="75000"/>
                </a:prstClr>
              </a:solidFill>
            </a:endParaRPr>
          </a:p>
        </p:txBody>
      </p:sp>
      <p:sp>
        <p:nvSpPr>
          <p:cNvPr id="5" name="4 Marcador de pie de página"/>
          <p:cNvSpPr>
            <a:spLocks noGrp="1"/>
          </p:cNvSpPr>
          <p:nvPr>
            <p:ph type="ftr" sz="quarter" idx="11"/>
          </p:nvPr>
        </p:nvSpPr>
        <p:spPr>
          <a:xfrm>
            <a:off x="3124200" y="5296959"/>
            <a:ext cx="2895600" cy="304271"/>
          </a:xfrm>
          <a:prstGeom prst="rect">
            <a:avLst/>
          </a:prstGeom>
        </p:spPr>
        <p:txBody>
          <a:bodyPr/>
          <a:lstStyle/>
          <a:p>
            <a:endParaRPr lang="es-PE">
              <a:solidFill>
                <a:prstClr val="black">
                  <a:tint val="75000"/>
                </a:prstClr>
              </a:solidFill>
            </a:endParaRPr>
          </a:p>
        </p:txBody>
      </p:sp>
      <p:sp>
        <p:nvSpPr>
          <p:cNvPr id="6" name="5 Marcador de número de diapositiva"/>
          <p:cNvSpPr>
            <a:spLocks noGrp="1"/>
          </p:cNvSpPr>
          <p:nvPr>
            <p:ph type="sldNum" sz="quarter" idx="12"/>
          </p:nvPr>
        </p:nvSpPr>
        <p:spPr>
          <a:xfrm>
            <a:off x="6553200" y="5296959"/>
            <a:ext cx="2133600" cy="304271"/>
          </a:xfrm>
          <a:prstGeom prst="rect">
            <a:avLst/>
          </a:prstGeom>
        </p:spPr>
        <p:txBody>
          <a:bodyPr/>
          <a:lstStyle/>
          <a:p>
            <a:fld id="{81B6DDDD-D3B0-4890-B5F7-3D762AE2A7AD}" type="slidenum">
              <a:rPr lang="es-PE" smtClean="0">
                <a:solidFill>
                  <a:prstClr val="black">
                    <a:tint val="75000"/>
                  </a:prstClr>
                </a:solidFill>
              </a:rPr>
              <a:pPr/>
              <a:t>‹Nº›</a:t>
            </a:fld>
            <a:endParaRPr lang="es-PE">
              <a:solidFill>
                <a:prstClr val="black">
                  <a:tint val="75000"/>
                </a:prstClr>
              </a:solidFill>
            </a:endParaRPr>
          </a:p>
        </p:txBody>
      </p:sp>
    </p:spTree>
    <p:extLst>
      <p:ext uri="{BB962C8B-B14F-4D97-AF65-F5344CB8AC3E}">
        <p14:creationId xmlns:p14="http://schemas.microsoft.com/office/powerpoint/2010/main" val="20453346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01</a:t>
            </a:r>
            <a:endParaRPr lang="en-US" sz="800" dirty="0">
              <a:solidFill>
                <a:schemeClr val="bg1">
                  <a:lumMod val="50000"/>
                </a:schemeClr>
              </a:solidFill>
              <a:latin typeface="Calibri"/>
              <a:cs typeface="Calibri"/>
            </a:endParaRPr>
          </a:p>
        </p:txBody>
      </p:sp>
      <p:pic>
        <p:nvPicPr>
          <p:cNvPr id="7" name="Imagen 6">
            <a:extLst>
              <a:ext uri="{FF2B5EF4-FFF2-40B4-BE49-F238E27FC236}">
                <a16:creationId xmlns:a16="http://schemas.microsoft.com/office/drawing/2014/main" id="{7E0D14F7-6E9D-9E40-BFFD-243BDDA808DD}"/>
              </a:ext>
            </a:extLst>
          </p:cNvPr>
          <p:cNvPicPr>
            <a:picLocks noChangeAspect="1"/>
          </p:cNvPicPr>
          <p:nvPr userDrawn="1"/>
        </p:nvPicPr>
        <p:blipFill>
          <a:blip r:embed="rId7"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 bg1="lt1" tx1="dk1" bg2="lt2" tx2="dk2" accent1="accent1" accent2="accent2" accent3="accent3" accent4="accent4" accent5="accent5" accent6="accent6" hlink="hlink" folHlink="folHlink"/>
  <p:sldLayoutIdLst>
    <p:sldLayoutId id="2147483683" r:id="rId1"/>
    <p:sldLayoutId id="2147483673" r:id="rId2"/>
    <p:sldLayoutId id="2147483684" r:id="rId3"/>
    <p:sldLayoutId id="2147483691" r:id="rId4"/>
    <p:sldLayoutId id="2147483692" r:id="rId5"/>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lang="es-ES" sz="3200" b="0" smtClean="0">
          <a:solidFill>
            <a:schemeClr val="tx1"/>
          </a:solidFill>
          <a:latin typeface="+mn-lt"/>
          <a:ea typeface="+mn-ea"/>
          <a:cs typeface="+mn-cs"/>
        </a:defRPr>
      </a:lvl1pPr>
      <a:lvl2pPr marL="742950" indent="-285750" algn="l" rtl="0" eaLnBrk="0" fontAlgn="base" hangingPunct="0">
        <a:spcBef>
          <a:spcPct val="20000"/>
        </a:spcBef>
        <a:spcAft>
          <a:spcPct val="0"/>
        </a:spcAft>
        <a:buChar char="–"/>
        <a:defRPr lang="es-ES" sz="2800" smtClean="0">
          <a:solidFill>
            <a:schemeClr val="tx1"/>
          </a:solidFill>
          <a:latin typeface="+mn-lt"/>
        </a:defRPr>
      </a:lvl2pPr>
      <a:lvl3pPr marL="1143000" indent="-228600" algn="l" rtl="0" eaLnBrk="0" fontAlgn="base" hangingPunct="0">
        <a:spcBef>
          <a:spcPct val="20000"/>
        </a:spcBef>
        <a:spcAft>
          <a:spcPct val="0"/>
        </a:spcAft>
        <a:buChar char="•"/>
        <a:defRPr lang="es-ES" sz="2400" smtClean="0">
          <a:solidFill>
            <a:schemeClr val="tx1"/>
          </a:solidFill>
          <a:latin typeface="+mn-lt"/>
        </a:defRPr>
      </a:lvl3pPr>
      <a:lvl4pPr marL="1600200" indent="-228600" algn="l" rtl="0" eaLnBrk="0" fontAlgn="base" hangingPunct="0">
        <a:spcBef>
          <a:spcPct val="20000"/>
        </a:spcBef>
        <a:spcAft>
          <a:spcPct val="0"/>
        </a:spcAft>
        <a:buChar char="–"/>
        <a:defRPr lang="es-ES" sz="2000" smtClean="0">
          <a:solidFill>
            <a:schemeClr val="tx1"/>
          </a:solidFill>
          <a:latin typeface="+mn-lt"/>
        </a:defRPr>
      </a:lvl4pPr>
      <a:lvl5pPr marL="2057400" indent="-228600" algn="l" rtl="0" eaLnBrk="0" fontAlgn="base" hangingPunct="0">
        <a:spcBef>
          <a:spcPct val="20000"/>
        </a:spcBef>
        <a:spcAft>
          <a:spcPct val="0"/>
        </a:spcAft>
        <a:buChar char="»"/>
        <a:defRPr lang="es-ES" sz="2000" smtClean="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5.emf"/><Relationship Id="rId10" Type="http://schemas.openxmlformats.org/officeDocument/2006/relationships/image" Target="../media/image10.png"/><Relationship Id="rId4" Type="http://schemas.openxmlformats.org/officeDocument/2006/relationships/image" Target="../media/image4.emf"/><Relationship Id="rId9" Type="http://schemas.openxmlformats.org/officeDocument/2006/relationships/image" Target="../media/image9.emf"/></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5.emf"/></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30.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emf"/><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tiff"/><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5.wdp"/><Relationship Id="rId3" Type="http://schemas.openxmlformats.org/officeDocument/2006/relationships/image" Target="../media/image40.png"/><Relationship Id="rId7" Type="http://schemas.microsoft.com/office/2007/relationships/hdphoto" Target="../media/hdphoto2.wdp"/><Relationship Id="rId12" Type="http://schemas.openxmlformats.org/officeDocument/2006/relationships/image" Target="../media/image45.png"/><Relationship Id="rId2" Type="http://schemas.openxmlformats.org/officeDocument/2006/relationships/notesSlide" Target="../notesSlides/notesSlide35.xml"/><Relationship Id="rId16" Type="http://schemas.openxmlformats.org/officeDocument/2006/relationships/image" Target="../media/image3.emf"/><Relationship Id="rId1" Type="http://schemas.openxmlformats.org/officeDocument/2006/relationships/slideLayout" Target="../slideLayouts/slideLayout3.xml"/><Relationship Id="rId6" Type="http://schemas.openxmlformats.org/officeDocument/2006/relationships/image" Target="../media/image42.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3.wdp"/><Relationship Id="rId1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emf"/></Relationships>
</file>

<file path=ppt/slides/_rels/slide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0.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51.emf"/></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17.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52.jpeg"/></Relationships>
</file>

<file path=ppt/slides/_rels/slide5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ángulo 40"/>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23"/>
          <p:cNvSpPr/>
          <p:nvPr/>
        </p:nvSpPr>
        <p:spPr>
          <a:xfrm>
            <a:off x="3743325" y="2200"/>
            <a:ext cx="5400675" cy="5715000"/>
          </a:xfrm>
          <a:prstGeom prst="rect">
            <a:avLst/>
          </a:prstGeom>
          <a:solidFill>
            <a:srgbClr val="ACD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9" name="Imagen 18"/>
          <p:cNvPicPr>
            <a:picLocks noChangeAspect="1"/>
          </p:cNvPicPr>
          <p:nvPr/>
        </p:nvPicPr>
        <p:blipFill>
          <a:blip r:embed="rId3"/>
          <a:stretch>
            <a:fillRect/>
          </a:stretch>
        </p:blipFill>
        <p:spPr>
          <a:xfrm>
            <a:off x="503238" y="1885863"/>
            <a:ext cx="174625" cy="174625"/>
          </a:xfrm>
          <a:prstGeom prst="rect">
            <a:avLst/>
          </a:prstGeom>
        </p:spPr>
      </p:pic>
      <p:sp>
        <p:nvSpPr>
          <p:cNvPr id="23" name="CuadroTexto 22">
            <a:extLst>
              <a:ext uri="{FF2B5EF4-FFF2-40B4-BE49-F238E27FC236}">
                <a16:creationId xmlns:a16="http://schemas.microsoft.com/office/drawing/2014/main" id="{00376003-8003-B944-8B01-9A232A7A385C}"/>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PROCESOS, SIMULACIÓN Y MEJORA CONTINUA</a:t>
            </a:r>
          </a:p>
        </p:txBody>
      </p:sp>
      <p:pic>
        <p:nvPicPr>
          <p:cNvPr id="26" name="Imagen 25"/>
          <p:cNvPicPr>
            <a:picLocks noChangeAspect="1"/>
          </p:cNvPicPr>
          <p:nvPr/>
        </p:nvPicPr>
        <p:blipFill>
          <a:blip r:embed="rId4">
            <a:alphaModFix amt="35000"/>
          </a:blip>
          <a:stretch>
            <a:fillRect/>
          </a:stretch>
        </p:blipFill>
        <p:spPr>
          <a:xfrm flipH="1">
            <a:off x="7912730" y="3083101"/>
            <a:ext cx="330754" cy="210584"/>
          </a:xfrm>
          <a:prstGeom prst="rect">
            <a:avLst/>
          </a:prstGeom>
        </p:spPr>
      </p:pic>
      <p:pic>
        <p:nvPicPr>
          <p:cNvPr id="30" name="Imagen 29"/>
          <p:cNvPicPr>
            <a:picLocks noChangeAspect="1"/>
          </p:cNvPicPr>
          <p:nvPr/>
        </p:nvPicPr>
        <p:blipFill>
          <a:blip r:embed="rId5">
            <a:alphaModFix amt="35000"/>
          </a:blip>
          <a:stretch>
            <a:fillRect/>
          </a:stretch>
        </p:blipFill>
        <p:spPr>
          <a:xfrm>
            <a:off x="7509203" y="1095185"/>
            <a:ext cx="114521" cy="114521"/>
          </a:xfrm>
          <a:prstGeom prst="rect">
            <a:avLst/>
          </a:prstGeom>
        </p:spPr>
      </p:pic>
      <p:pic>
        <p:nvPicPr>
          <p:cNvPr id="37" name="Imagen 36"/>
          <p:cNvPicPr>
            <a:picLocks noChangeAspect="1"/>
          </p:cNvPicPr>
          <p:nvPr/>
        </p:nvPicPr>
        <p:blipFill>
          <a:blip r:embed="rId4">
            <a:alphaModFix amt="35000"/>
          </a:blip>
          <a:stretch>
            <a:fillRect/>
          </a:stretch>
        </p:blipFill>
        <p:spPr>
          <a:xfrm>
            <a:off x="4487845" y="2266121"/>
            <a:ext cx="317533" cy="196092"/>
          </a:xfrm>
          <a:prstGeom prst="rect">
            <a:avLst/>
          </a:prstGeom>
        </p:spPr>
      </p:pic>
      <p:pic>
        <p:nvPicPr>
          <p:cNvPr id="39" name="Imagen 38"/>
          <p:cNvPicPr>
            <a:picLocks noChangeAspect="1"/>
          </p:cNvPicPr>
          <p:nvPr/>
        </p:nvPicPr>
        <p:blipFill>
          <a:blip r:embed="rId4">
            <a:alphaModFix amt="35000"/>
          </a:blip>
          <a:stretch>
            <a:fillRect/>
          </a:stretch>
        </p:blipFill>
        <p:spPr>
          <a:xfrm flipH="1">
            <a:off x="8111944" y="1223486"/>
            <a:ext cx="263080" cy="167497"/>
          </a:xfrm>
          <a:prstGeom prst="rect">
            <a:avLst/>
          </a:prstGeom>
        </p:spPr>
      </p:pic>
      <p:pic>
        <p:nvPicPr>
          <p:cNvPr id="40" name="Imagen 39"/>
          <p:cNvPicPr>
            <a:picLocks noChangeAspect="1"/>
          </p:cNvPicPr>
          <p:nvPr/>
        </p:nvPicPr>
        <p:blipFill>
          <a:blip r:embed="rId5">
            <a:alphaModFix amt="35000"/>
          </a:blip>
          <a:stretch>
            <a:fillRect/>
          </a:stretch>
        </p:blipFill>
        <p:spPr>
          <a:xfrm>
            <a:off x="5576266" y="2378873"/>
            <a:ext cx="114521" cy="114521"/>
          </a:xfrm>
          <a:prstGeom prst="rect">
            <a:avLst/>
          </a:prstGeom>
        </p:spPr>
      </p:pic>
      <p:pic>
        <p:nvPicPr>
          <p:cNvPr id="48" name="Imagen 47"/>
          <p:cNvPicPr>
            <a:picLocks noChangeAspect="1"/>
          </p:cNvPicPr>
          <p:nvPr/>
        </p:nvPicPr>
        <p:blipFill>
          <a:blip r:embed="rId4">
            <a:alphaModFix amt="35000"/>
          </a:blip>
          <a:stretch>
            <a:fillRect/>
          </a:stretch>
        </p:blipFill>
        <p:spPr>
          <a:xfrm flipH="1">
            <a:off x="5887997" y="1698053"/>
            <a:ext cx="272736" cy="173645"/>
          </a:xfrm>
          <a:prstGeom prst="rect">
            <a:avLst/>
          </a:prstGeom>
        </p:spPr>
      </p:pic>
      <p:pic>
        <p:nvPicPr>
          <p:cNvPr id="50" name="Imagen 49"/>
          <p:cNvPicPr>
            <a:picLocks noChangeAspect="1"/>
          </p:cNvPicPr>
          <p:nvPr/>
        </p:nvPicPr>
        <p:blipFill>
          <a:blip r:embed="rId5">
            <a:alphaModFix amt="35000"/>
          </a:blip>
          <a:stretch>
            <a:fillRect/>
          </a:stretch>
        </p:blipFill>
        <p:spPr>
          <a:xfrm>
            <a:off x="8505456" y="2569985"/>
            <a:ext cx="76092" cy="76092"/>
          </a:xfrm>
          <a:prstGeom prst="rect">
            <a:avLst/>
          </a:prstGeom>
        </p:spPr>
      </p:pic>
      <p:pic>
        <p:nvPicPr>
          <p:cNvPr id="8" name="Imagen 7"/>
          <p:cNvPicPr>
            <a:picLocks noChangeAspect="1"/>
          </p:cNvPicPr>
          <p:nvPr/>
        </p:nvPicPr>
        <p:blipFill>
          <a:blip r:embed="rId6">
            <a:alphaModFix amt="35000"/>
          </a:blip>
          <a:stretch>
            <a:fillRect/>
          </a:stretch>
        </p:blipFill>
        <p:spPr>
          <a:xfrm>
            <a:off x="6200774" y="560161"/>
            <a:ext cx="635554" cy="635554"/>
          </a:xfrm>
          <a:prstGeom prst="rect">
            <a:avLst/>
          </a:prstGeom>
        </p:spPr>
      </p:pic>
      <p:pic>
        <p:nvPicPr>
          <p:cNvPr id="10" name="Imagen 9"/>
          <p:cNvPicPr>
            <a:picLocks noChangeAspect="1"/>
          </p:cNvPicPr>
          <p:nvPr/>
        </p:nvPicPr>
        <p:blipFill>
          <a:blip r:embed="rId7">
            <a:alphaModFix amt="41000"/>
          </a:blip>
          <a:stretch>
            <a:fillRect/>
          </a:stretch>
        </p:blipFill>
        <p:spPr>
          <a:xfrm>
            <a:off x="7641486" y="1778879"/>
            <a:ext cx="660479" cy="735049"/>
          </a:xfrm>
          <a:prstGeom prst="rect">
            <a:avLst/>
          </a:prstGeom>
        </p:spPr>
      </p:pic>
      <p:pic>
        <p:nvPicPr>
          <p:cNvPr id="11" name="Imagen 10"/>
          <p:cNvPicPr>
            <a:picLocks noChangeAspect="1"/>
          </p:cNvPicPr>
          <p:nvPr/>
        </p:nvPicPr>
        <p:blipFill>
          <a:blip r:embed="rId8">
            <a:alphaModFix amt="41000"/>
          </a:blip>
          <a:stretch>
            <a:fillRect/>
          </a:stretch>
        </p:blipFill>
        <p:spPr>
          <a:xfrm>
            <a:off x="5061550" y="1439333"/>
            <a:ext cx="400659" cy="560923"/>
          </a:xfrm>
          <a:prstGeom prst="rect">
            <a:avLst/>
          </a:prstGeom>
        </p:spPr>
      </p:pic>
      <p:pic>
        <p:nvPicPr>
          <p:cNvPr id="12" name="Imagen 11"/>
          <p:cNvPicPr>
            <a:picLocks noChangeAspect="1"/>
          </p:cNvPicPr>
          <p:nvPr/>
        </p:nvPicPr>
        <p:blipFill>
          <a:blip r:embed="rId9">
            <a:alphaModFix amt="41000"/>
          </a:blip>
          <a:stretch>
            <a:fillRect/>
          </a:stretch>
        </p:blipFill>
        <p:spPr>
          <a:xfrm>
            <a:off x="4790427" y="2946166"/>
            <a:ext cx="541333" cy="451111"/>
          </a:xfrm>
          <a:prstGeom prst="rect">
            <a:avLst/>
          </a:prstGeom>
        </p:spPr>
      </p:pic>
      <p:sp>
        <p:nvSpPr>
          <p:cNvPr id="25" name="Rectángulo 24"/>
          <p:cNvSpPr/>
          <p:nvPr/>
        </p:nvSpPr>
        <p:spPr>
          <a:xfrm>
            <a:off x="503239" y="2177570"/>
            <a:ext cx="3056852" cy="784830"/>
          </a:xfrm>
          <a:prstGeom prst="rect">
            <a:avLst/>
          </a:prstGeom>
        </p:spPr>
        <p:txBody>
          <a:bodyPr wrap="square" lIns="0" tIns="0" rIns="0" bIns="0">
            <a:spAutoFit/>
          </a:bodyPr>
          <a:lstStyle/>
          <a:p>
            <a:pPr>
              <a:lnSpc>
                <a:spcPct val="85000"/>
              </a:lnSpc>
            </a:pPr>
            <a:r>
              <a:rPr lang="es-PE" sz="2000" dirty="0">
                <a:latin typeface="Graphik Medium" charset="0"/>
                <a:ea typeface="Graphik Medium" charset="0"/>
                <a:cs typeface="Graphik Medium" charset="0"/>
              </a:rPr>
              <a:t>GESTIÓN DE PROCESOS, </a:t>
            </a:r>
            <a:r>
              <a:rPr lang="es-PE" sz="2000" b="1" dirty="0">
                <a:latin typeface="Graphik Bold" charset="0"/>
                <a:ea typeface="Graphik Bold" charset="0"/>
                <a:cs typeface="Graphik Bold" charset="0"/>
              </a:rPr>
              <a:t>SIMULACIÓN Y MEJORA CONTINUA</a:t>
            </a:r>
          </a:p>
        </p:txBody>
      </p:sp>
      <p:sp>
        <p:nvSpPr>
          <p:cNvPr id="27" name="Rectángulo 26"/>
          <p:cNvSpPr/>
          <p:nvPr/>
        </p:nvSpPr>
        <p:spPr>
          <a:xfrm>
            <a:off x="503238" y="3219842"/>
            <a:ext cx="2845526" cy="1307794"/>
          </a:xfrm>
          <a:prstGeom prst="rect">
            <a:avLst/>
          </a:prstGeom>
        </p:spPr>
        <p:txBody>
          <a:bodyPr wrap="square" lIns="0" tIns="0" rIns="0" bIns="0">
            <a:spAutoFit/>
          </a:bodyPr>
          <a:lstStyle/>
          <a:p>
            <a:pPr marL="177800" indent="-177800">
              <a:lnSpc>
                <a:spcPct val="120000"/>
              </a:lnSpc>
              <a:buClr>
                <a:srgbClr val="ACD144"/>
              </a:buClr>
              <a:buSzPct val="100000"/>
              <a:buFont typeface="Arial"/>
              <a:buChar char="•"/>
            </a:pPr>
            <a:r>
              <a:rPr lang="es-MX" sz="1200" dirty="0">
                <a:latin typeface="Graphik Medium" charset="0"/>
                <a:ea typeface="Graphik Medium" charset="0"/>
                <a:cs typeface="Graphik Medium" charset="0"/>
              </a:rPr>
              <a:t>¿Qué es la Satisfacción del Cliente?</a:t>
            </a:r>
          </a:p>
          <a:p>
            <a:pPr marL="177800" indent="-177800">
              <a:lnSpc>
                <a:spcPct val="120000"/>
              </a:lnSpc>
              <a:buClr>
                <a:srgbClr val="ACD144"/>
              </a:buClr>
              <a:buSzPct val="100000"/>
              <a:buFont typeface="Arial"/>
              <a:buChar char="•"/>
            </a:pPr>
            <a:r>
              <a:rPr lang="es-PE" sz="1200" dirty="0">
                <a:latin typeface="Graphik Medium" charset="0"/>
                <a:ea typeface="Graphik Medium" charset="0"/>
                <a:cs typeface="Graphik Medium" charset="0"/>
              </a:rPr>
              <a:t>Cultura de Servicio al Cliente</a:t>
            </a:r>
          </a:p>
          <a:p>
            <a:pPr marL="177800" indent="-177800">
              <a:lnSpc>
                <a:spcPct val="120000"/>
              </a:lnSpc>
              <a:buClr>
                <a:srgbClr val="ACD144"/>
              </a:buClr>
              <a:buSzPct val="100000"/>
              <a:buFont typeface="Arial"/>
              <a:buChar char="•"/>
            </a:pPr>
            <a:r>
              <a:rPr lang="es-PE" sz="1200" dirty="0">
                <a:latin typeface="Graphik Medium" charset="0"/>
                <a:ea typeface="Graphik Medium" charset="0"/>
                <a:cs typeface="Graphik Medium" charset="0"/>
              </a:rPr>
              <a:t>Modelo Kano</a:t>
            </a:r>
          </a:p>
          <a:p>
            <a:pPr marL="177800" indent="-177800">
              <a:lnSpc>
                <a:spcPct val="120000"/>
              </a:lnSpc>
              <a:buClr>
                <a:srgbClr val="ACD144"/>
              </a:buClr>
              <a:buSzPct val="100000"/>
              <a:buFont typeface="Arial"/>
              <a:buChar char="•"/>
            </a:pPr>
            <a:r>
              <a:rPr lang="es-PE" sz="1200" dirty="0">
                <a:latin typeface="Graphik Medium" charset="0"/>
                <a:ea typeface="Graphik Medium" charset="0"/>
                <a:cs typeface="Graphik Medium" charset="0"/>
              </a:rPr>
              <a:t>Voz del Cliente</a:t>
            </a:r>
          </a:p>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C</a:t>
            </a:r>
            <a:r>
              <a:rPr lang="es-PE" sz="1200" dirty="0">
                <a:latin typeface="Graphik Medium" charset="0"/>
                <a:ea typeface="Graphik Medium" charset="0"/>
                <a:cs typeface="Graphik Medium" charset="0"/>
              </a:rPr>
              <a:t>TQ</a:t>
            </a:r>
          </a:p>
          <a:p>
            <a:pPr marL="133350" lvl="0" indent="-133350">
              <a:lnSpc>
                <a:spcPct val="120000"/>
              </a:lnSpc>
              <a:spcBef>
                <a:spcPts val="0"/>
              </a:spcBef>
              <a:spcAft>
                <a:spcPts val="0"/>
              </a:spcAft>
              <a:buClr>
                <a:srgbClr val="ACD144"/>
              </a:buClr>
              <a:buSzPct val="100000"/>
              <a:buFont typeface="Arial"/>
              <a:buChar char="•"/>
            </a:pPr>
            <a:endParaRPr lang="es-PE" sz="1200" dirty="0">
              <a:latin typeface="Graphik Medium" charset="0"/>
              <a:ea typeface="Graphik Medium" charset="0"/>
              <a:cs typeface="Graphik Medium" charset="0"/>
              <a:sym typeface="Calibri"/>
            </a:endParaRPr>
          </a:p>
        </p:txBody>
      </p:sp>
      <p:sp>
        <p:nvSpPr>
          <p:cNvPr id="28" name="CuadroTexto 27">
            <a:extLst>
              <a:ext uri="{FF2B5EF4-FFF2-40B4-BE49-F238E27FC236}">
                <a16:creationId xmlns:a16="http://schemas.microsoft.com/office/drawing/2014/main" id="{93FC3217-3DCC-0941-BA6B-6CEEC9F1D080}"/>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ACD144"/>
                </a:solidFill>
                <a:latin typeface="Calibri" charset="0"/>
                <a:ea typeface="Calibri" charset="0"/>
                <a:cs typeface="Calibri" charset="0"/>
              </a:rPr>
              <a:t>SESIÓN 01</a:t>
            </a:r>
          </a:p>
        </p:txBody>
      </p:sp>
      <p:pic>
        <p:nvPicPr>
          <p:cNvPr id="2" name="Imagen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55457" y="809726"/>
            <a:ext cx="4820231" cy="4820231"/>
          </a:xfrm>
          <a:prstGeom prst="rect">
            <a:avLst/>
          </a:prstGeom>
        </p:spPr>
      </p:pic>
    </p:spTree>
    <p:extLst>
      <p:ext uri="{BB962C8B-B14F-4D97-AF65-F5344CB8AC3E}">
        <p14:creationId xmlns:p14="http://schemas.microsoft.com/office/powerpoint/2010/main" val="909209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105" y="1145231"/>
            <a:ext cx="7555789" cy="2851241"/>
          </a:xfrm>
          <a:prstGeom prst="rect">
            <a:avLst/>
          </a:prstGeom>
        </p:spPr>
      </p:pic>
      <p:sp>
        <p:nvSpPr>
          <p:cNvPr id="8" name="object 7"/>
          <p:cNvSpPr txBox="1"/>
          <p:nvPr/>
        </p:nvSpPr>
        <p:spPr>
          <a:xfrm>
            <a:off x="4751388" y="1099270"/>
            <a:ext cx="3093201" cy="923330"/>
          </a:xfrm>
          <a:prstGeom prst="rect">
            <a:avLst/>
          </a:prstGeom>
        </p:spPr>
        <p:txBody>
          <a:bodyPr vert="horz" wrap="square" lIns="0" tIns="0" rIns="0" bIns="0" rtlCol="0">
            <a:spAutoFit/>
          </a:bodyPr>
          <a:lstStyle/>
          <a:p>
            <a:pPr lvl="0"/>
            <a:r>
              <a:rPr lang="es-ES" sz="1200" b="1" dirty="0">
                <a:solidFill>
                  <a:srgbClr val="FF7828"/>
                </a:solidFill>
                <a:latin typeface="Calibri" charset="0"/>
                <a:ea typeface="Calibri" charset="0"/>
                <a:cs typeface="Calibri" charset="0"/>
              </a:rPr>
              <a:t>EL ENFOQUE BASADO EN LA CONFORMIDAD. </a:t>
            </a:r>
            <a:r>
              <a:rPr lang="es-ES" sz="1200" dirty="0">
                <a:latin typeface="Calibri" charset="0"/>
                <a:ea typeface="Calibri" charset="0"/>
                <a:cs typeface="Calibri" charset="0"/>
              </a:rPr>
              <a:t>Conocido también con el nombre de perspectiva del ingeniero. Esta perspectiva considera que un producto es satisfactorio si cumple con las especificaciones por las que fue elaborado. </a:t>
            </a:r>
            <a:endParaRPr lang="es-PE" sz="1200" dirty="0">
              <a:latin typeface="Calibri" charset="0"/>
              <a:ea typeface="Calibri" charset="0"/>
              <a:cs typeface="Calibri" charset="0"/>
            </a:endParaRPr>
          </a:p>
        </p:txBody>
      </p:sp>
      <p:sp>
        <p:nvSpPr>
          <p:cNvPr id="9" name="object 7"/>
          <p:cNvSpPr txBox="1"/>
          <p:nvPr/>
        </p:nvSpPr>
        <p:spPr>
          <a:xfrm>
            <a:off x="1362567" y="3996472"/>
            <a:ext cx="3094164" cy="1107996"/>
          </a:xfrm>
          <a:prstGeom prst="rect">
            <a:avLst/>
          </a:prstGeom>
        </p:spPr>
        <p:txBody>
          <a:bodyPr vert="horz" wrap="square" lIns="0" tIns="0" rIns="0" bIns="0" rtlCol="0">
            <a:spAutoFit/>
          </a:bodyPr>
          <a:lstStyle/>
          <a:p>
            <a:pPr lvl="0"/>
            <a:r>
              <a:rPr lang="es-ES" sz="1200" b="1" dirty="0">
                <a:solidFill>
                  <a:srgbClr val="FF7828"/>
                </a:solidFill>
                <a:latin typeface="Calibri" charset="0"/>
                <a:ea typeface="Calibri" charset="0"/>
                <a:cs typeface="Calibri" charset="0"/>
              </a:rPr>
              <a:t>EL ENFOQUE BASADO EN LA EXPECTATIVA. </a:t>
            </a:r>
            <a:br>
              <a:rPr lang="es-ES" sz="1200" b="1" dirty="0">
                <a:solidFill>
                  <a:srgbClr val="138F92"/>
                </a:solidFill>
                <a:latin typeface="Calibri" charset="0"/>
                <a:ea typeface="Calibri" charset="0"/>
                <a:cs typeface="Calibri" charset="0"/>
              </a:rPr>
            </a:br>
            <a:r>
              <a:rPr lang="es-ES" sz="1200" dirty="0">
                <a:latin typeface="Calibri" charset="0"/>
                <a:ea typeface="Calibri" charset="0"/>
                <a:cs typeface="Calibri" charset="0"/>
              </a:rPr>
              <a:t>Esta perspectiva considera que un producto es satisfactorio si cumple con las expectativas de los clientes. En este caso, el problema radica en conocer los constantes cambios que se producen en las expectativas de los clientes.</a:t>
            </a:r>
            <a:endParaRPr lang="es-PE" sz="1200" dirty="0">
              <a:latin typeface="Calibri" charset="0"/>
              <a:ea typeface="Calibri" charset="0"/>
              <a:cs typeface="Calibri" charset="0"/>
            </a:endParaRPr>
          </a:p>
        </p:txBody>
      </p:sp>
      <p:sp>
        <p:nvSpPr>
          <p:cNvPr id="10" name="Flecha derecha 9"/>
          <p:cNvSpPr/>
          <p:nvPr/>
        </p:nvSpPr>
        <p:spPr>
          <a:xfrm rot="16200000">
            <a:off x="5818596" y="3065536"/>
            <a:ext cx="958785" cy="502501"/>
          </a:xfrm>
          <a:prstGeom prst="rightArrow">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Flecha derecha 10"/>
          <p:cNvSpPr/>
          <p:nvPr/>
        </p:nvSpPr>
        <p:spPr>
          <a:xfrm rot="5400000">
            <a:off x="2430257" y="1951295"/>
            <a:ext cx="958785" cy="502501"/>
          </a:xfrm>
          <a:prstGeom prst="rightArrow">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5"/>
          <p:cNvSpPr/>
          <p:nvPr/>
        </p:nvSpPr>
        <p:spPr>
          <a:xfrm>
            <a:off x="503238" y="380615"/>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¿QUÉ ES LA SATISFACCIÓN DEL CLIENTE?</a:t>
            </a:r>
          </a:p>
        </p:txBody>
      </p:sp>
    </p:spTree>
    <p:extLst>
      <p:ext uri="{BB962C8B-B14F-4D97-AF65-F5344CB8AC3E}">
        <p14:creationId xmlns:p14="http://schemas.microsoft.com/office/powerpoint/2010/main" val="687735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5993558" cy="1046440"/>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CULTURA DE SERVICIO</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AL CLIENTE </a:t>
            </a:r>
          </a:p>
          <a:p>
            <a:pPr>
              <a:lnSpc>
                <a:spcPct val="110000"/>
              </a:lnSpc>
              <a:defRPr/>
            </a:pPr>
            <a:endParaRPr lang="es-ES" sz="1600" dirty="0">
              <a:solidFill>
                <a:schemeClr val="bg1"/>
              </a:solidFill>
              <a:cs typeface="Calibri"/>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3590492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redondeado 17">
            <a:extLst>
              <a:ext uri="{FF2B5EF4-FFF2-40B4-BE49-F238E27FC236}">
                <a16:creationId xmlns:a16="http://schemas.microsoft.com/office/drawing/2014/main" id="{7ADC1931-632D-4944-9338-85A88498646F}"/>
              </a:ext>
            </a:extLst>
          </p:cNvPr>
          <p:cNvSpPr/>
          <p:nvPr/>
        </p:nvSpPr>
        <p:spPr>
          <a:xfrm>
            <a:off x="4751388" y="1597025"/>
            <a:ext cx="1107996" cy="1107996"/>
          </a:xfrm>
          <a:prstGeom prst="roundRect">
            <a:avLst>
              <a:gd name="adj" fmla="val 10564"/>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Rectángulo redondeado 16">
            <a:extLst>
              <a:ext uri="{FF2B5EF4-FFF2-40B4-BE49-F238E27FC236}">
                <a16:creationId xmlns:a16="http://schemas.microsoft.com/office/drawing/2014/main" id="{385B2767-CFC4-DE41-9444-C5C9FB0625BF}"/>
              </a:ext>
            </a:extLst>
          </p:cNvPr>
          <p:cNvSpPr/>
          <p:nvPr/>
        </p:nvSpPr>
        <p:spPr>
          <a:xfrm>
            <a:off x="682707" y="1597025"/>
            <a:ext cx="1107996" cy="1107996"/>
          </a:xfrm>
          <a:prstGeom prst="roundRect">
            <a:avLst>
              <a:gd name="adj" fmla="val 10564"/>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Rectángulo 2"/>
          <p:cNvSpPr/>
          <p:nvPr/>
        </p:nvSpPr>
        <p:spPr>
          <a:xfrm>
            <a:off x="503238" y="3167379"/>
            <a:ext cx="7927481" cy="1231106"/>
          </a:xfrm>
          <a:prstGeom prst="rect">
            <a:avLst/>
          </a:prstGeom>
          <a:ln w="28575">
            <a:noFill/>
            <a:prstDash val="dash"/>
          </a:ln>
        </p:spPr>
        <p:txBody>
          <a:bodyPr wrap="square" lIns="0" tIns="0" rIns="0" bIns="0">
            <a:spAutoFit/>
          </a:bodyPr>
          <a:lstStyle/>
          <a:p>
            <a:pPr marL="180975" indent="-180975" algn="just">
              <a:buFont typeface="Arial" panose="020B0604020202020204" pitchFamily="34" charset="0"/>
              <a:buChar char="•"/>
            </a:pPr>
            <a:r>
              <a:rPr lang="es-ES" sz="1600" dirty="0">
                <a:latin typeface="Calibri" charset="0"/>
                <a:ea typeface="Calibri" charset="0"/>
                <a:cs typeface="Calibri" charset="0"/>
              </a:rPr>
              <a:t>También es importante reconocer que </a:t>
            </a:r>
            <a:r>
              <a:rPr lang="es-ES" sz="1600" b="1" dirty="0">
                <a:latin typeface="Calibri" charset="0"/>
                <a:ea typeface="Calibri" charset="0"/>
                <a:cs typeface="Calibri" charset="0"/>
              </a:rPr>
              <a:t>los empleados y el público en general son clientes importantes de una organización</a:t>
            </a:r>
            <a:r>
              <a:rPr lang="es-ES" sz="1600" dirty="0">
                <a:latin typeface="Calibri" charset="0"/>
                <a:ea typeface="Calibri" charset="0"/>
                <a:cs typeface="Calibri" charset="0"/>
              </a:rPr>
              <a:t>. Al ver a los trabajadores como clientes, la empresa debe esforzarse por construir y mantener un ambiente laboral que contribuya al bienestar y al crecimiento de todos los empleados al poner atención a las cuestiones de salud, seguridad y ergonomía.</a:t>
            </a:r>
            <a:endParaRPr lang="es-PE" sz="1600" dirty="0">
              <a:latin typeface="Calibri" charset="0"/>
              <a:ea typeface="Calibri" charset="0"/>
              <a:cs typeface="Calibri" charset="0"/>
            </a:endParaRPr>
          </a:p>
        </p:txBody>
      </p:sp>
      <p:pic>
        <p:nvPicPr>
          <p:cNvPr id="11" name="Imagen 10"/>
          <p:cNvPicPr>
            <a:picLocks noChangeAspect="1"/>
          </p:cNvPicPr>
          <p:nvPr/>
        </p:nvPicPr>
        <p:blipFill>
          <a:blip r:embed="rId3"/>
          <a:stretch>
            <a:fillRect/>
          </a:stretch>
        </p:blipFill>
        <p:spPr>
          <a:xfrm>
            <a:off x="4878002" y="1745384"/>
            <a:ext cx="854769" cy="811278"/>
          </a:xfrm>
          <a:prstGeom prst="rect">
            <a:avLst/>
          </a:prstGeom>
        </p:spPr>
      </p:pic>
      <p:sp>
        <p:nvSpPr>
          <p:cNvPr id="19" name="Rectángulo 18"/>
          <p:cNvSpPr/>
          <p:nvPr/>
        </p:nvSpPr>
        <p:spPr>
          <a:xfrm>
            <a:off x="6081934" y="1597025"/>
            <a:ext cx="2045430" cy="1107996"/>
          </a:xfrm>
          <a:prstGeom prst="rect">
            <a:avLst/>
          </a:prstGeom>
        </p:spPr>
        <p:txBody>
          <a:bodyPr wrap="square" lIns="0" tIns="0" rIns="0" bIns="0">
            <a:spAutoFit/>
          </a:bodyPr>
          <a:lstStyle/>
          <a:p>
            <a:pPr lvl="0" defTabSz="1022350">
              <a:lnSpc>
                <a:spcPct val="90000"/>
              </a:lnSpc>
              <a:spcBef>
                <a:spcPct val="0"/>
              </a:spcBef>
              <a:spcAft>
                <a:spcPts val="0"/>
              </a:spcAft>
            </a:pPr>
            <a:r>
              <a:rPr lang="es-ES" sz="1600" b="1" dirty="0">
                <a:solidFill>
                  <a:srgbClr val="00B1C3"/>
                </a:solidFill>
                <a:latin typeface="Calibri" charset="0"/>
                <a:ea typeface="Calibri" charset="0"/>
                <a:cs typeface="Calibri" charset="0"/>
              </a:rPr>
              <a:t>La forma más fácil de identificar a los clientes es pensar en términos de relación cliente-proveedor.</a:t>
            </a:r>
          </a:p>
        </p:txBody>
      </p:sp>
      <p:sp>
        <p:nvSpPr>
          <p:cNvPr id="20" name="Rectángulo 19"/>
          <p:cNvSpPr/>
          <p:nvPr/>
        </p:nvSpPr>
        <p:spPr>
          <a:xfrm>
            <a:off x="1997904" y="1597025"/>
            <a:ext cx="2045430" cy="1107996"/>
          </a:xfrm>
          <a:prstGeom prst="rect">
            <a:avLst/>
          </a:prstGeom>
        </p:spPr>
        <p:txBody>
          <a:bodyPr wrap="square" lIns="0" tIns="0" rIns="0" bIns="0">
            <a:spAutoFit/>
          </a:bodyPr>
          <a:lstStyle/>
          <a:p>
            <a:pPr lvl="0" defTabSz="1022350">
              <a:lnSpc>
                <a:spcPct val="90000"/>
              </a:lnSpc>
              <a:spcBef>
                <a:spcPct val="0"/>
              </a:spcBef>
              <a:spcAft>
                <a:spcPts val="0"/>
              </a:spcAft>
            </a:pPr>
            <a:r>
              <a:rPr lang="es-ES" sz="1600" b="1" dirty="0">
                <a:solidFill>
                  <a:srgbClr val="00B1C3"/>
                </a:solidFill>
                <a:latin typeface="Calibri" charset="0"/>
                <a:ea typeface="Calibri" charset="0"/>
                <a:cs typeface="Calibri" charset="0"/>
              </a:rPr>
              <a:t>El primer paso para enfocarse en la satisfacción de los clientes es entender quiénes son ellos.</a:t>
            </a:r>
          </a:p>
        </p:txBody>
      </p:sp>
      <p:pic>
        <p:nvPicPr>
          <p:cNvPr id="22" name="Imagen 21"/>
          <p:cNvPicPr>
            <a:picLocks noChangeAspect="1"/>
          </p:cNvPicPr>
          <p:nvPr/>
        </p:nvPicPr>
        <p:blipFill>
          <a:blip r:embed="rId4"/>
          <a:stretch>
            <a:fillRect/>
          </a:stretch>
        </p:blipFill>
        <p:spPr>
          <a:xfrm>
            <a:off x="824388" y="1745384"/>
            <a:ext cx="811277" cy="811277"/>
          </a:xfrm>
          <a:prstGeom prst="rect">
            <a:avLst/>
          </a:prstGeom>
        </p:spPr>
      </p:pic>
      <p:sp>
        <p:nvSpPr>
          <p:cNvPr id="13" name="Rectangle 5"/>
          <p:cNvSpPr/>
          <p:nvPr/>
        </p:nvSpPr>
        <p:spPr>
          <a:xfrm>
            <a:off x="503238" y="380615"/>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CULTURA DE SERVICIO AL CLIENTE</a:t>
            </a:r>
          </a:p>
        </p:txBody>
      </p:sp>
    </p:spTree>
    <p:extLst>
      <p:ext uri="{BB962C8B-B14F-4D97-AF65-F5344CB8AC3E}">
        <p14:creationId xmlns:p14="http://schemas.microsoft.com/office/powerpoint/2010/main" val="466601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5"/>
          <p:cNvSpPr/>
          <p:nvPr/>
        </p:nvSpPr>
        <p:spPr>
          <a:xfrm>
            <a:off x="503238" y="380615"/>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CULTURA DE SERVICIO AL CLIENTE</a:t>
            </a:r>
          </a:p>
        </p:txBody>
      </p:sp>
      <p:pic>
        <p:nvPicPr>
          <p:cNvPr id="2" name="Imagen 1">
            <a:extLst>
              <a:ext uri="{FF2B5EF4-FFF2-40B4-BE49-F238E27FC236}">
                <a16:creationId xmlns:a16="http://schemas.microsoft.com/office/drawing/2014/main" id="{34D34643-3CAE-4AEF-81ED-080DB04D45FB}"/>
              </a:ext>
            </a:extLst>
          </p:cNvPr>
          <p:cNvPicPr>
            <a:picLocks noChangeAspect="1"/>
          </p:cNvPicPr>
          <p:nvPr/>
        </p:nvPicPr>
        <p:blipFill>
          <a:blip r:embed="rId3"/>
          <a:stretch>
            <a:fillRect/>
          </a:stretch>
        </p:blipFill>
        <p:spPr>
          <a:xfrm>
            <a:off x="2191990" y="609600"/>
            <a:ext cx="4765399" cy="4698281"/>
          </a:xfrm>
          <a:prstGeom prst="rect">
            <a:avLst/>
          </a:prstGeom>
        </p:spPr>
      </p:pic>
    </p:spTree>
    <p:extLst>
      <p:ext uri="{BB962C8B-B14F-4D97-AF65-F5344CB8AC3E}">
        <p14:creationId xmlns:p14="http://schemas.microsoft.com/office/powerpoint/2010/main" val="2681640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5993558" cy="1046440"/>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MODELO</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KANO</a:t>
            </a:r>
          </a:p>
          <a:p>
            <a:pPr>
              <a:lnSpc>
                <a:spcPct val="110000"/>
              </a:lnSpc>
              <a:defRPr/>
            </a:pPr>
            <a:endParaRPr lang="es-ES" sz="1600" dirty="0">
              <a:solidFill>
                <a:schemeClr val="bg1"/>
              </a:solidFill>
              <a:cs typeface="Calibri"/>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1674008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464373" y="2142497"/>
            <a:ext cx="4186619" cy="775597"/>
          </a:xfrm>
          <a:prstGeom prst="rect">
            <a:avLst/>
          </a:prstGeom>
        </p:spPr>
        <p:txBody>
          <a:bodyPr wrap="square" lIns="0" tIns="0" rIns="0" bIns="0">
            <a:spAutoFit/>
          </a:bodyPr>
          <a:lstStyle/>
          <a:p>
            <a:pPr lvl="0" defTabSz="977900">
              <a:lnSpc>
                <a:spcPct val="90000"/>
              </a:lnSpc>
              <a:spcAft>
                <a:spcPct val="35000"/>
              </a:spcAft>
            </a:pPr>
            <a:r>
              <a:rPr lang="es-ES" sz="1400" b="1" dirty="0">
                <a:solidFill>
                  <a:srgbClr val="7150A0"/>
                </a:solidFill>
                <a:latin typeface="Calibri" charset="0"/>
                <a:ea typeface="Calibri" charset="0"/>
                <a:cs typeface="Calibri" charset="0"/>
              </a:rPr>
              <a:t>BÁSICOS O ESPERADOS</a:t>
            </a:r>
            <a:r>
              <a:rPr lang="es-ES" sz="1400" dirty="0">
                <a:solidFill>
                  <a:srgbClr val="7150A0"/>
                </a:solidFill>
                <a:latin typeface="Calibri" charset="0"/>
                <a:ea typeface="Calibri" charset="0"/>
                <a:cs typeface="Calibri" charset="0"/>
              </a:rPr>
              <a:t> </a:t>
            </a:r>
            <a:r>
              <a:rPr lang="es-ES" sz="1400" b="1" dirty="0">
                <a:solidFill>
                  <a:srgbClr val="7150A0"/>
                </a:solidFill>
                <a:latin typeface="Calibri" charset="0"/>
                <a:ea typeface="Calibri" charset="0"/>
                <a:cs typeface="Calibri" charset="0"/>
              </a:rPr>
              <a:t>(“IMPRESCINDIBLES”)</a:t>
            </a:r>
            <a:r>
              <a:rPr lang="es-ES" sz="1400" dirty="0">
                <a:solidFill>
                  <a:srgbClr val="7150A0"/>
                </a:solidFill>
                <a:latin typeface="Calibri" charset="0"/>
                <a:ea typeface="Calibri" charset="0"/>
                <a:cs typeface="Calibri" charset="0"/>
              </a:rPr>
              <a:t>: </a:t>
            </a:r>
            <a:br>
              <a:rPr lang="es-ES" sz="1400" dirty="0">
                <a:solidFill>
                  <a:srgbClr val="7150A0"/>
                </a:solidFill>
                <a:latin typeface="Calibri" charset="0"/>
                <a:ea typeface="Calibri" charset="0"/>
                <a:cs typeface="Calibri" charset="0"/>
              </a:rPr>
            </a:br>
            <a:r>
              <a:rPr lang="es-ES" sz="1400" dirty="0">
                <a:latin typeface="Calibri" charset="0"/>
                <a:ea typeface="Calibri" charset="0"/>
                <a:cs typeface="Calibri" charset="0"/>
              </a:rPr>
              <a:t>Requerimientos básicos que los clientes esperan en un producto o servicio. Si estas características no están presentes, el cliente queda insatisfecho.</a:t>
            </a:r>
          </a:p>
        </p:txBody>
      </p:sp>
      <p:sp>
        <p:nvSpPr>
          <p:cNvPr id="7" name="Rectángulo 6"/>
          <p:cNvSpPr/>
          <p:nvPr/>
        </p:nvSpPr>
        <p:spPr>
          <a:xfrm>
            <a:off x="873474" y="2042515"/>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01</a:t>
            </a:r>
            <a:endParaRPr lang="es-PE" sz="2800" b="1" dirty="0">
              <a:solidFill>
                <a:srgbClr val="7150A0"/>
              </a:solidFill>
              <a:latin typeface="Calibri" charset="0"/>
              <a:ea typeface="Calibri" charset="0"/>
              <a:cs typeface="Calibri" charset="0"/>
            </a:endParaRPr>
          </a:p>
        </p:txBody>
      </p:sp>
      <p:cxnSp>
        <p:nvCxnSpPr>
          <p:cNvPr id="12" name="Conector recto 11"/>
          <p:cNvCxnSpPr>
            <a:endCxn id="28" idx="0"/>
          </p:cNvCxnSpPr>
          <p:nvPr/>
        </p:nvCxnSpPr>
        <p:spPr>
          <a:xfrm flipH="1">
            <a:off x="683394" y="2209706"/>
            <a:ext cx="5410" cy="1896349"/>
          </a:xfrm>
          <a:prstGeom prst="line">
            <a:avLst/>
          </a:prstGeom>
          <a:ln>
            <a:solidFill>
              <a:srgbClr val="7150A0"/>
            </a:solidFill>
          </a:ln>
        </p:spPr>
        <p:style>
          <a:lnRef idx="1">
            <a:schemeClr val="accent1"/>
          </a:lnRef>
          <a:fillRef idx="0">
            <a:schemeClr val="accent1"/>
          </a:fillRef>
          <a:effectRef idx="0">
            <a:schemeClr val="accent1"/>
          </a:effectRef>
          <a:fontRef idx="minor">
            <a:schemeClr val="tx1"/>
          </a:fontRef>
        </p:style>
      </p:cxnSp>
      <p:sp>
        <p:nvSpPr>
          <p:cNvPr id="8" name="Rectángulo 7"/>
          <p:cNvSpPr/>
          <p:nvPr/>
        </p:nvSpPr>
        <p:spPr>
          <a:xfrm>
            <a:off x="873474" y="3001627"/>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02</a:t>
            </a:r>
            <a:endParaRPr lang="es-PE" sz="2800" b="1" dirty="0">
              <a:solidFill>
                <a:srgbClr val="7150A0"/>
              </a:solidFill>
              <a:latin typeface="Calibri" charset="0"/>
              <a:ea typeface="Calibri" charset="0"/>
              <a:cs typeface="Calibri" charset="0"/>
            </a:endParaRPr>
          </a:p>
        </p:txBody>
      </p:sp>
      <p:sp>
        <p:nvSpPr>
          <p:cNvPr id="9" name="Rectángulo 8"/>
          <p:cNvSpPr/>
          <p:nvPr/>
        </p:nvSpPr>
        <p:spPr>
          <a:xfrm>
            <a:off x="873474" y="3960741"/>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03</a:t>
            </a:r>
            <a:endParaRPr lang="es-PE" sz="2800" b="1" dirty="0">
              <a:solidFill>
                <a:srgbClr val="7150A0"/>
              </a:solidFill>
              <a:latin typeface="Calibri" charset="0"/>
              <a:ea typeface="Calibri" charset="0"/>
              <a:cs typeface="Calibri" charset="0"/>
            </a:endParaRPr>
          </a:p>
        </p:txBody>
      </p:sp>
      <p:sp>
        <p:nvSpPr>
          <p:cNvPr id="1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MODELO KANO</a:t>
            </a:r>
          </a:p>
        </p:txBody>
      </p:sp>
      <p:sp>
        <p:nvSpPr>
          <p:cNvPr id="21" name="Rectángulo 20"/>
          <p:cNvSpPr/>
          <p:nvPr/>
        </p:nvSpPr>
        <p:spPr>
          <a:xfrm>
            <a:off x="1464373" y="3101610"/>
            <a:ext cx="4186619" cy="775597"/>
          </a:xfrm>
          <a:prstGeom prst="rect">
            <a:avLst/>
          </a:prstGeom>
        </p:spPr>
        <p:txBody>
          <a:bodyPr wrap="square" lIns="0" tIns="0" rIns="0" bIns="0">
            <a:spAutoFit/>
          </a:bodyPr>
          <a:lstStyle/>
          <a:p>
            <a:pPr defTabSz="977900">
              <a:lnSpc>
                <a:spcPct val="90000"/>
              </a:lnSpc>
              <a:spcAft>
                <a:spcPts val="0"/>
              </a:spcAft>
            </a:pPr>
            <a:r>
              <a:rPr lang="es-ES" sz="1400" b="1" dirty="0">
                <a:solidFill>
                  <a:srgbClr val="7150A0"/>
                </a:solidFill>
                <a:latin typeface="Calibri" charset="0"/>
                <a:ea typeface="Calibri" charset="0"/>
                <a:cs typeface="Calibri" charset="0"/>
              </a:rPr>
              <a:t>SATISFACTORES</a:t>
            </a:r>
            <a:r>
              <a:rPr lang="es-ES" sz="1400" dirty="0">
                <a:solidFill>
                  <a:srgbClr val="7150A0"/>
                </a:solidFill>
                <a:latin typeface="Calibri" charset="0"/>
                <a:ea typeface="Calibri" charset="0"/>
                <a:cs typeface="Calibri" charset="0"/>
              </a:rPr>
              <a:t> </a:t>
            </a:r>
            <a:r>
              <a:rPr lang="es-ES" sz="1400" b="1" dirty="0">
                <a:solidFill>
                  <a:srgbClr val="7150A0"/>
                </a:solidFill>
                <a:latin typeface="Calibri" charset="0"/>
                <a:ea typeface="Calibri" charset="0"/>
                <a:cs typeface="Calibri" charset="0"/>
              </a:rPr>
              <a:t>(“DESEADOS”): </a:t>
            </a:r>
            <a:br>
              <a:rPr lang="es-ES" sz="1400" b="1" dirty="0">
                <a:solidFill>
                  <a:srgbClr val="7150A0"/>
                </a:solidFill>
                <a:latin typeface="Calibri" charset="0"/>
                <a:ea typeface="Calibri" charset="0"/>
                <a:cs typeface="Calibri" charset="0"/>
              </a:rPr>
            </a:br>
            <a:r>
              <a:rPr lang="es-ES" sz="1400" dirty="0">
                <a:latin typeface="Calibri" charset="0"/>
                <a:ea typeface="Calibri" charset="0"/>
                <a:cs typeface="Calibri" charset="0"/>
              </a:rPr>
              <a:t>Requerimientos que los clientes solicitan expresamente. Aunque estas solicitudes por lo general no se esperan, cumplirlas genera satisfacción.</a:t>
            </a:r>
          </a:p>
        </p:txBody>
      </p:sp>
      <p:sp>
        <p:nvSpPr>
          <p:cNvPr id="22" name="Rectángulo 21"/>
          <p:cNvSpPr/>
          <p:nvPr/>
        </p:nvSpPr>
        <p:spPr>
          <a:xfrm>
            <a:off x="1464373" y="4060723"/>
            <a:ext cx="4186619" cy="775597"/>
          </a:xfrm>
          <a:prstGeom prst="rect">
            <a:avLst/>
          </a:prstGeom>
        </p:spPr>
        <p:txBody>
          <a:bodyPr wrap="square" lIns="0" tIns="0" rIns="0" bIns="0">
            <a:spAutoFit/>
          </a:bodyPr>
          <a:lstStyle/>
          <a:p>
            <a:pPr lvl="0" defTabSz="977900">
              <a:lnSpc>
                <a:spcPct val="90000"/>
              </a:lnSpc>
              <a:spcAft>
                <a:spcPct val="35000"/>
              </a:spcAft>
            </a:pPr>
            <a:r>
              <a:rPr lang="es-ES" sz="1400" b="1" dirty="0">
                <a:solidFill>
                  <a:srgbClr val="7150A0"/>
                </a:solidFill>
                <a:latin typeface="Calibri" charset="0"/>
                <a:ea typeface="Calibri" charset="0"/>
                <a:cs typeface="Calibri" charset="0"/>
              </a:rPr>
              <a:t>DELEITADORES</a:t>
            </a:r>
            <a:r>
              <a:rPr lang="es-ES" sz="1400" dirty="0">
                <a:solidFill>
                  <a:srgbClr val="7150A0"/>
                </a:solidFill>
                <a:latin typeface="Calibri" charset="0"/>
                <a:ea typeface="Calibri" charset="0"/>
                <a:cs typeface="Calibri" charset="0"/>
              </a:rPr>
              <a:t> </a:t>
            </a:r>
            <a:r>
              <a:rPr lang="es-ES" sz="1400" b="1" dirty="0">
                <a:solidFill>
                  <a:srgbClr val="7150A0"/>
                </a:solidFill>
                <a:latin typeface="Calibri" charset="0"/>
                <a:ea typeface="Calibri" charset="0"/>
                <a:cs typeface="Calibri" charset="0"/>
              </a:rPr>
              <a:t>(“NUNCA PENSÉ EN ELLO”): </a:t>
            </a:r>
            <a:br>
              <a:rPr lang="es-ES" sz="1400" b="1" dirty="0">
                <a:solidFill>
                  <a:srgbClr val="7150A0"/>
                </a:solidFill>
                <a:latin typeface="Calibri" charset="0"/>
                <a:ea typeface="Calibri" charset="0"/>
                <a:cs typeface="Calibri" charset="0"/>
              </a:rPr>
            </a:br>
            <a:r>
              <a:rPr lang="es-ES" sz="1400" dirty="0">
                <a:latin typeface="Calibri" charset="0"/>
                <a:ea typeface="Calibri" charset="0"/>
                <a:cs typeface="Calibri" charset="0"/>
              </a:rPr>
              <a:t>Características nuevas o innovadoras que los clientes no esperan o ni siquiera anticipan pero que adoran una vez que las tienen.</a:t>
            </a:r>
            <a:endParaRPr lang="es-PE" sz="1400" dirty="0">
              <a:latin typeface="Calibri" charset="0"/>
              <a:ea typeface="Calibri" charset="0"/>
              <a:cs typeface="Calibri" charset="0"/>
            </a:endParaRPr>
          </a:p>
        </p:txBody>
      </p:sp>
      <p:sp>
        <p:nvSpPr>
          <p:cNvPr id="24" name="Rectángulo 23"/>
          <p:cNvSpPr/>
          <p:nvPr/>
        </p:nvSpPr>
        <p:spPr>
          <a:xfrm>
            <a:off x="503237" y="920364"/>
            <a:ext cx="6311449" cy="815608"/>
          </a:xfrm>
          <a:prstGeom prst="rect">
            <a:avLst/>
          </a:prstGeom>
        </p:spPr>
        <p:txBody>
          <a:bodyPr wrap="square" lIns="0" tIns="0" rIns="0" bIns="0">
            <a:spAutoFit/>
          </a:bodyPr>
          <a:lstStyle/>
          <a:p>
            <a:pPr lvl="0" defTabSz="711200">
              <a:spcAft>
                <a:spcPts val="600"/>
              </a:spcAft>
            </a:pPr>
            <a:r>
              <a:rPr lang="es-PE" sz="1600" b="1" dirty="0">
                <a:latin typeface="Calibri" charset="0"/>
                <a:ea typeface="Calibri" charset="0"/>
                <a:cs typeface="Calibri" charset="0"/>
              </a:rPr>
              <a:t>MODELO KANO </a:t>
            </a:r>
          </a:p>
          <a:p>
            <a:pPr lvl="0" defTabSz="711200">
              <a:spcAft>
                <a:spcPct val="35000"/>
              </a:spcAft>
            </a:pPr>
            <a:r>
              <a:rPr lang="es-ES" sz="1600" dirty="0" err="1">
                <a:latin typeface="Calibri" charset="0"/>
                <a:ea typeface="Calibri" charset="0"/>
                <a:cs typeface="Calibri" charset="0"/>
              </a:rPr>
              <a:t>Noriaki</a:t>
            </a:r>
            <a:r>
              <a:rPr lang="es-ES" sz="1600" dirty="0">
                <a:latin typeface="Calibri" charset="0"/>
                <a:ea typeface="Calibri" charset="0"/>
                <a:cs typeface="Calibri" charset="0"/>
              </a:rPr>
              <a:t> Kano, profesor emérito de la Universidad de Ciencias de Tokio, sugirió segmentar los requerimientos del cliente en 5 grupos:</a:t>
            </a:r>
            <a:endParaRPr lang="es-PE" sz="1600" dirty="0">
              <a:latin typeface="Calibri" charset="0"/>
              <a:ea typeface="Calibri" charset="0"/>
              <a:cs typeface="Calibri" charset="0"/>
            </a:endParaRPr>
          </a:p>
        </p:txBody>
      </p:sp>
      <p:grpSp>
        <p:nvGrpSpPr>
          <p:cNvPr id="17" name="Agrupar 16"/>
          <p:cNvGrpSpPr/>
          <p:nvPr/>
        </p:nvGrpSpPr>
        <p:grpSpPr>
          <a:xfrm>
            <a:off x="612998" y="3146941"/>
            <a:ext cx="140792" cy="140258"/>
            <a:chOff x="3427964" y="2244682"/>
            <a:chExt cx="225891" cy="225034"/>
          </a:xfrm>
        </p:grpSpPr>
        <p:sp>
          <p:nvSpPr>
            <p:cNvPr id="23" name="Elipse 22"/>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Elipse 24"/>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27" name="Agrupar 26"/>
          <p:cNvGrpSpPr/>
          <p:nvPr/>
        </p:nvGrpSpPr>
        <p:grpSpPr>
          <a:xfrm>
            <a:off x="612998" y="4106055"/>
            <a:ext cx="140792" cy="140258"/>
            <a:chOff x="3427964" y="2244682"/>
            <a:chExt cx="225891" cy="225034"/>
          </a:xfrm>
        </p:grpSpPr>
        <p:sp>
          <p:nvSpPr>
            <p:cNvPr id="28" name="Elipse 27"/>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Elipse 28"/>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30" name="Agrupar 29"/>
          <p:cNvGrpSpPr/>
          <p:nvPr/>
        </p:nvGrpSpPr>
        <p:grpSpPr>
          <a:xfrm>
            <a:off x="612998" y="2187829"/>
            <a:ext cx="140792" cy="140258"/>
            <a:chOff x="3427964" y="2244682"/>
            <a:chExt cx="225891" cy="225034"/>
          </a:xfrm>
        </p:grpSpPr>
        <p:sp>
          <p:nvSpPr>
            <p:cNvPr id="31" name="Elipse 30"/>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2" name="Elipse 31"/>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4" name="Imagen 13"/>
          <p:cNvPicPr>
            <a:picLocks noChangeAspect="1"/>
          </p:cNvPicPr>
          <p:nvPr/>
        </p:nvPicPr>
        <p:blipFill rotWithShape="1">
          <a:blip r:embed="rId3" cstate="print">
            <a:extLst>
              <a:ext uri="{28A0092B-C50C-407E-A947-70E740481C1C}">
                <a14:useLocalDpi xmlns:a14="http://schemas.microsoft.com/office/drawing/2010/main" val="0"/>
              </a:ext>
            </a:extLst>
          </a:blip>
          <a:srcRect l="8720"/>
          <a:stretch/>
        </p:blipFill>
        <p:spPr>
          <a:xfrm>
            <a:off x="5841072" y="1503228"/>
            <a:ext cx="2834616" cy="3730384"/>
          </a:xfrm>
          <a:prstGeom prst="rect">
            <a:avLst/>
          </a:prstGeom>
        </p:spPr>
      </p:pic>
    </p:spTree>
    <p:extLst>
      <p:ext uri="{BB962C8B-B14F-4D97-AF65-F5344CB8AC3E}">
        <p14:creationId xmlns:p14="http://schemas.microsoft.com/office/powerpoint/2010/main" val="603292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464373" y="2142497"/>
            <a:ext cx="4186619" cy="775597"/>
          </a:xfrm>
          <a:prstGeom prst="rect">
            <a:avLst/>
          </a:prstGeom>
        </p:spPr>
        <p:txBody>
          <a:bodyPr wrap="square" lIns="0" tIns="0" rIns="0" bIns="0">
            <a:spAutoFit/>
          </a:bodyPr>
          <a:lstStyle/>
          <a:p>
            <a:pPr lvl="0" defTabSz="977900">
              <a:lnSpc>
                <a:spcPct val="90000"/>
              </a:lnSpc>
              <a:spcAft>
                <a:spcPct val="35000"/>
              </a:spcAft>
            </a:pPr>
            <a:r>
              <a:rPr lang="es-ES" sz="1400" b="1" dirty="0">
                <a:solidFill>
                  <a:srgbClr val="7150A0"/>
                </a:solidFill>
                <a:latin typeface="Calibri" charset="0"/>
                <a:ea typeface="Calibri" charset="0"/>
                <a:cs typeface="Calibri" charset="0"/>
              </a:rPr>
              <a:t>NEUTROS</a:t>
            </a:r>
            <a:r>
              <a:rPr lang="es-ES" sz="1400" dirty="0">
                <a:solidFill>
                  <a:srgbClr val="7150A0"/>
                </a:solidFill>
                <a:latin typeface="Calibri" charset="0"/>
                <a:ea typeface="Calibri" charset="0"/>
                <a:cs typeface="Calibri" charset="0"/>
              </a:rPr>
              <a:t> </a:t>
            </a:r>
            <a:r>
              <a:rPr lang="es-ES" sz="1400" b="1" dirty="0">
                <a:solidFill>
                  <a:srgbClr val="7150A0"/>
                </a:solidFill>
                <a:latin typeface="Calibri" charset="0"/>
                <a:ea typeface="Calibri" charset="0"/>
                <a:cs typeface="Calibri" charset="0"/>
              </a:rPr>
              <a:t>(“INDIFERENTES”)</a:t>
            </a:r>
            <a:r>
              <a:rPr lang="es-ES" sz="1400" dirty="0">
                <a:solidFill>
                  <a:srgbClr val="7150A0"/>
                </a:solidFill>
                <a:latin typeface="Calibri" charset="0"/>
                <a:ea typeface="Calibri" charset="0"/>
                <a:cs typeface="Calibri" charset="0"/>
              </a:rPr>
              <a:t>: </a:t>
            </a:r>
            <a:br>
              <a:rPr lang="es-ES" sz="1400" dirty="0">
                <a:solidFill>
                  <a:srgbClr val="7150A0"/>
                </a:solidFill>
                <a:latin typeface="Calibri" charset="0"/>
                <a:ea typeface="Calibri" charset="0"/>
                <a:cs typeface="Calibri" charset="0"/>
              </a:rPr>
            </a:br>
            <a:r>
              <a:rPr lang="es-ES" sz="1400" dirty="0">
                <a:latin typeface="Calibri" charset="0"/>
                <a:ea typeface="Calibri" charset="0"/>
                <a:cs typeface="Calibri" charset="0"/>
              </a:rPr>
              <a:t>Requerimientos  que a los clientes les parecen irrelevantes ya que no realizan un aporte real, ni tampoco hacen falta en caso de estar ausentes.</a:t>
            </a:r>
          </a:p>
        </p:txBody>
      </p:sp>
      <p:sp>
        <p:nvSpPr>
          <p:cNvPr id="7" name="Rectángulo 6"/>
          <p:cNvSpPr/>
          <p:nvPr/>
        </p:nvSpPr>
        <p:spPr>
          <a:xfrm>
            <a:off x="873474" y="2042515"/>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04</a:t>
            </a:r>
            <a:endParaRPr lang="es-PE" sz="2800" b="1" dirty="0">
              <a:solidFill>
                <a:srgbClr val="7150A0"/>
              </a:solidFill>
              <a:latin typeface="Calibri" charset="0"/>
              <a:ea typeface="Calibri" charset="0"/>
              <a:cs typeface="Calibri" charset="0"/>
            </a:endParaRPr>
          </a:p>
        </p:txBody>
      </p:sp>
      <p:cxnSp>
        <p:nvCxnSpPr>
          <p:cNvPr id="12" name="Conector recto 11"/>
          <p:cNvCxnSpPr>
            <a:cxnSpLocks/>
            <a:endCxn id="23" idx="4"/>
          </p:cNvCxnSpPr>
          <p:nvPr/>
        </p:nvCxnSpPr>
        <p:spPr>
          <a:xfrm flipH="1">
            <a:off x="683394" y="2209706"/>
            <a:ext cx="5410" cy="1077493"/>
          </a:xfrm>
          <a:prstGeom prst="line">
            <a:avLst/>
          </a:prstGeom>
          <a:ln>
            <a:solidFill>
              <a:srgbClr val="7150A0"/>
            </a:solidFill>
          </a:ln>
        </p:spPr>
        <p:style>
          <a:lnRef idx="1">
            <a:schemeClr val="accent1"/>
          </a:lnRef>
          <a:fillRef idx="0">
            <a:schemeClr val="accent1"/>
          </a:fillRef>
          <a:effectRef idx="0">
            <a:schemeClr val="accent1"/>
          </a:effectRef>
          <a:fontRef idx="minor">
            <a:schemeClr val="tx1"/>
          </a:fontRef>
        </p:style>
      </p:cxnSp>
      <p:sp>
        <p:nvSpPr>
          <p:cNvPr id="8" name="Rectángulo 7"/>
          <p:cNvSpPr/>
          <p:nvPr/>
        </p:nvSpPr>
        <p:spPr>
          <a:xfrm>
            <a:off x="873474" y="3001627"/>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05</a:t>
            </a:r>
            <a:endParaRPr lang="es-PE" sz="2800" b="1" dirty="0">
              <a:solidFill>
                <a:srgbClr val="7150A0"/>
              </a:solidFill>
              <a:latin typeface="Calibri" charset="0"/>
              <a:ea typeface="Calibri" charset="0"/>
              <a:cs typeface="Calibri" charset="0"/>
            </a:endParaRPr>
          </a:p>
        </p:txBody>
      </p:sp>
      <p:sp>
        <p:nvSpPr>
          <p:cNvPr id="1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MODELO KANO</a:t>
            </a:r>
          </a:p>
        </p:txBody>
      </p:sp>
      <p:sp>
        <p:nvSpPr>
          <p:cNvPr id="21" name="Rectángulo 20"/>
          <p:cNvSpPr/>
          <p:nvPr/>
        </p:nvSpPr>
        <p:spPr>
          <a:xfrm>
            <a:off x="1464373" y="3101610"/>
            <a:ext cx="4186619" cy="581698"/>
          </a:xfrm>
          <a:prstGeom prst="rect">
            <a:avLst/>
          </a:prstGeom>
        </p:spPr>
        <p:txBody>
          <a:bodyPr wrap="square" lIns="0" tIns="0" rIns="0" bIns="0">
            <a:spAutoFit/>
          </a:bodyPr>
          <a:lstStyle/>
          <a:p>
            <a:pPr defTabSz="977900">
              <a:lnSpc>
                <a:spcPct val="90000"/>
              </a:lnSpc>
              <a:spcAft>
                <a:spcPts val="0"/>
              </a:spcAft>
            </a:pPr>
            <a:r>
              <a:rPr lang="es-ES" sz="1400" b="1" dirty="0">
                <a:solidFill>
                  <a:srgbClr val="7150A0"/>
                </a:solidFill>
                <a:latin typeface="Calibri" charset="0"/>
                <a:ea typeface="Calibri" charset="0"/>
                <a:cs typeface="Calibri" charset="0"/>
              </a:rPr>
              <a:t>INVERTIDOS (“DEPENDE DEL CLIENTE”): </a:t>
            </a:r>
            <a:br>
              <a:rPr lang="es-ES" sz="1400" b="1" dirty="0">
                <a:solidFill>
                  <a:srgbClr val="7150A0"/>
                </a:solidFill>
                <a:latin typeface="Calibri" charset="0"/>
                <a:ea typeface="Calibri" charset="0"/>
                <a:cs typeface="Calibri" charset="0"/>
              </a:rPr>
            </a:br>
            <a:r>
              <a:rPr lang="es-ES" sz="1400" dirty="0">
                <a:latin typeface="Calibri" charset="0"/>
                <a:ea typeface="Calibri" charset="0"/>
                <a:cs typeface="Calibri" charset="0"/>
              </a:rPr>
              <a:t>Requerimientos que cuando están presentes causan insatisfacción en algunos clientes y satisfacción en otros</a:t>
            </a:r>
          </a:p>
        </p:txBody>
      </p:sp>
      <p:sp>
        <p:nvSpPr>
          <p:cNvPr id="24" name="Rectángulo 23"/>
          <p:cNvSpPr/>
          <p:nvPr/>
        </p:nvSpPr>
        <p:spPr>
          <a:xfrm>
            <a:off x="503237" y="920364"/>
            <a:ext cx="6311449" cy="815608"/>
          </a:xfrm>
          <a:prstGeom prst="rect">
            <a:avLst/>
          </a:prstGeom>
        </p:spPr>
        <p:txBody>
          <a:bodyPr wrap="square" lIns="0" tIns="0" rIns="0" bIns="0">
            <a:spAutoFit/>
          </a:bodyPr>
          <a:lstStyle/>
          <a:p>
            <a:pPr lvl="0" defTabSz="711200">
              <a:spcAft>
                <a:spcPts val="600"/>
              </a:spcAft>
            </a:pPr>
            <a:r>
              <a:rPr lang="es-PE" sz="1600" b="1" dirty="0">
                <a:latin typeface="Calibri" charset="0"/>
                <a:ea typeface="Calibri" charset="0"/>
                <a:cs typeface="Calibri" charset="0"/>
              </a:rPr>
              <a:t>MODELO KANO </a:t>
            </a:r>
          </a:p>
          <a:p>
            <a:pPr lvl="0" defTabSz="711200">
              <a:spcAft>
                <a:spcPct val="35000"/>
              </a:spcAft>
            </a:pPr>
            <a:r>
              <a:rPr lang="es-ES" sz="1600" dirty="0" err="1">
                <a:latin typeface="Calibri" charset="0"/>
                <a:ea typeface="Calibri" charset="0"/>
                <a:cs typeface="Calibri" charset="0"/>
              </a:rPr>
              <a:t>Noriaki</a:t>
            </a:r>
            <a:r>
              <a:rPr lang="es-ES" sz="1600" dirty="0">
                <a:latin typeface="Calibri" charset="0"/>
                <a:ea typeface="Calibri" charset="0"/>
                <a:cs typeface="Calibri" charset="0"/>
              </a:rPr>
              <a:t> Kano, profesor emérito de la Universidad de Ciencias de Tokio, sugirió segmentar los requerimientos del cliente en 5 grupos:</a:t>
            </a:r>
            <a:endParaRPr lang="es-PE" sz="1600" dirty="0">
              <a:latin typeface="Calibri" charset="0"/>
              <a:ea typeface="Calibri" charset="0"/>
              <a:cs typeface="Calibri" charset="0"/>
            </a:endParaRPr>
          </a:p>
        </p:txBody>
      </p:sp>
      <p:grpSp>
        <p:nvGrpSpPr>
          <p:cNvPr id="17" name="Agrupar 16"/>
          <p:cNvGrpSpPr/>
          <p:nvPr/>
        </p:nvGrpSpPr>
        <p:grpSpPr>
          <a:xfrm>
            <a:off x="612998" y="3146941"/>
            <a:ext cx="140792" cy="140258"/>
            <a:chOff x="3427964" y="2244682"/>
            <a:chExt cx="225891" cy="225034"/>
          </a:xfrm>
        </p:grpSpPr>
        <p:sp>
          <p:nvSpPr>
            <p:cNvPr id="23" name="Elipse 22"/>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Elipse 24"/>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30" name="Agrupar 29"/>
          <p:cNvGrpSpPr/>
          <p:nvPr/>
        </p:nvGrpSpPr>
        <p:grpSpPr>
          <a:xfrm>
            <a:off x="612998" y="2187829"/>
            <a:ext cx="140792" cy="140258"/>
            <a:chOff x="3427964" y="2244682"/>
            <a:chExt cx="225891" cy="225034"/>
          </a:xfrm>
        </p:grpSpPr>
        <p:sp>
          <p:nvSpPr>
            <p:cNvPr id="31" name="Elipse 30"/>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2" name="Elipse 31"/>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4" name="Imagen 13"/>
          <p:cNvPicPr>
            <a:picLocks noChangeAspect="1"/>
          </p:cNvPicPr>
          <p:nvPr/>
        </p:nvPicPr>
        <p:blipFill rotWithShape="1">
          <a:blip r:embed="rId3" cstate="print">
            <a:extLst>
              <a:ext uri="{28A0092B-C50C-407E-A947-70E740481C1C}">
                <a14:useLocalDpi xmlns:a14="http://schemas.microsoft.com/office/drawing/2010/main" val="0"/>
              </a:ext>
            </a:extLst>
          </a:blip>
          <a:srcRect l="8720"/>
          <a:stretch/>
        </p:blipFill>
        <p:spPr>
          <a:xfrm>
            <a:off x="5841072" y="1503228"/>
            <a:ext cx="2834616" cy="3730384"/>
          </a:xfrm>
          <a:prstGeom prst="rect">
            <a:avLst/>
          </a:prstGeom>
        </p:spPr>
      </p:pic>
    </p:spTree>
    <p:extLst>
      <p:ext uri="{BB962C8B-B14F-4D97-AF65-F5344CB8AC3E}">
        <p14:creationId xmlns:p14="http://schemas.microsoft.com/office/powerpoint/2010/main" val="3325979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MODELO KANO</a:t>
            </a:r>
          </a:p>
        </p:txBody>
      </p:sp>
      <p:sp>
        <p:nvSpPr>
          <p:cNvPr id="24" name="Rectángulo 23"/>
          <p:cNvSpPr/>
          <p:nvPr/>
        </p:nvSpPr>
        <p:spPr>
          <a:xfrm>
            <a:off x="503238" y="1755251"/>
            <a:ext cx="3954521" cy="1400383"/>
          </a:xfrm>
          <a:prstGeom prst="rect">
            <a:avLst/>
          </a:prstGeom>
        </p:spPr>
        <p:txBody>
          <a:bodyPr wrap="square" lIns="0" tIns="0" rIns="0" bIns="0">
            <a:spAutoFit/>
          </a:bodyPr>
          <a:lstStyle/>
          <a:p>
            <a:pPr lvl="0" defTabSz="711200">
              <a:spcAft>
                <a:spcPts val="600"/>
              </a:spcAft>
            </a:pPr>
            <a:r>
              <a:rPr lang="es-PE" sz="1600" b="1" dirty="0">
                <a:latin typeface="Calibri" charset="0"/>
                <a:ea typeface="Calibri" charset="0"/>
                <a:cs typeface="Calibri" charset="0"/>
              </a:rPr>
              <a:t>MODELO KANO  - EJEMPLO (AUTO)</a:t>
            </a:r>
          </a:p>
          <a:p>
            <a:pPr marL="285750" indent="-285750">
              <a:buFont typeface="Arial" panose="020B0604020202020204" pitchFamily="34" charset="0"/>
              <a:buChar char="•"/>
            </a:pPr>
            <a:r>
              <a:rPr lang="es-ES" sz="1400" b="1" dirty="0">
                <a:latin typeface="Calibri" panose="020F0502020204030204" pitchFamily="34" charset="0"/>
                <a:cs typeface="Calibri" panose="020F0502020204030204" pitchFamily="34" charset="0"/>
              </a:rPr>
              <a:t>Funciones básicas o esperadas</a:t>
            </a:r>
            <a:r>
              <a:rPr lang="es-ES" sz="14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s-ES" sz="1400" b="1" dirty="0">
                <a:latin typeface="Calibri" panose="020F0502020204030204" pitchFamily="34" charset="0"/>
                <a:cs typeface="Calibri" panose="020F0502020204030204" pitchFamily="34" charset="0"/>
              </a:rPr>
              <a:t>Funciones de rendimiento o deseadas</a:t>
            </a:r>
            <a:r>
              <a:rPr lang="es-ES" sz="14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s-ES" sz="1400" b="1" dirty="0">
                <a:latin typeface="Calibri" panose="020F0502020204030204" pitchFamily="34" charset="0"/>
                <a:cs typeface="Calibri" panose="020F0502020204030204" pitchFamily="34" charset="0"/>
              </a:rPr>
              <a:t>Funciones de entusiasmo o motivación</a:t>
            </a:r>
            <a:r>
              <a:rPr lang="es-ES" sz="14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s-ES" sz="1400" b="1" dirty="0">
                <a:latin typeface="Calibri" panose="020F0502020204030204" pitchFamily="34" charset="0"/>
                <a:cs typeface="Calibri" panose="020F0502020204030204" pitchFamily="34" charset="0"/>
              </a:rPr>
              <a:t>Funciones neutras o indiferentes</a:t>
            </a:r>
            <a:r>
              <a:rPr lang="es-ES" sz="14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s-ES" sz="1400" b="1" dirty="0">
                <a:latin typeface="Calibri" panose="020F0502020204030204" pitchFamily="34" charset="0"/>
                <a:cs typeface="Calibri" panose="020F0502020204030204" pitchFamily="34" charset="0"/>
              </a:rPr>
              <a:t>Funciones invertidas</a:t>
            </a:r>
            <a:r>
              <a:rPr lang="es-ES" sz="1400" dirty="0">
                <a:latin typeface="Calibri" panose="020F0502020204030204" pitchFamily="34" charset="0"/>
                <a:cs typeface="Calibri" panose="020F0502020204030204" pitchFamily="34" charset="0"/>
              </a:rPr>
              <a:t>: ??</a:t>
            </a:r>
            <a:endParaRPr lang="es-PE" sz="1600" b="1" dirty="0">
              <a:latin typeface="Calibri" charset="0"/>
              <a:ea typeface="Calibri" charset="0"/>
              <a:cs typeface="Calibri" charset="0"/>
            </a:endParaRPr>
          </a:p>
        </p:txBody>
      </p:sp>
      <p:pic>
        <p:nvPicPr>
          <p:cNvPr id="1034" name="Picture 10" descr="Las 16 marcas de coches de lujo que reinan en el mundo | Motor">
            <a:extLst>
              <a:ext uri="{FF2B5EF4-FFF2-40B4-BE49-F238E27FC236}">
                <a16:creationId xmlns:a16="http://schemas.microsoft.com/office/drawing/2014/main" id="{23CCF920-F7A7-4F05-9610-9ABBDC4952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59" r="11969"/>
          <a:stretch/>
        </p:blipFill>
        <p:spPr bwMode="auto">
          <a:xfrm>
            <a:off x="4818417" y="783930"/>
            <a:ext cx="3954521" cy="4432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591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MODELO KANO</a:t>
            </a:r>
          </a:p>
        </p:txBody>
      </p:sp>
      <p:sp>
        <p:nvSpPr>
          <p:cNvPr id="24" name="Rectángulo 23"/>
          <p:cNvSpPr/>
          <p:nvPr/>
        </p:nvSpPr>
        <p:spPr>
          <a:xfrm>
            <a:off x="503238" y="1119146"/>
            <a:ext cx="3954521" cy="3770263"/>
          </a:xfrm>
          <a:prstGeom prst="rect">
            <a:avLst/>
          </a:prstGeom>
        </p:spPr>
        <p:txBody>
          <a:bodyPr wrap="square" lIns="0" tIns="0" rIns="0" bIns="0">
            <a:spAutoFit/>
          </a:bodyPr>
          <a:lstStyle/>
          <a:p>
            <a:pPr lvl="0" defTabSz="711200">
              <a:spcAft>
                <a:spcPts val="600"/>
              </a:spcAft>
            </a:pPr>
            <a:r>
              <a:rPr lang="es-PE" sz="1600" b="1" dirty="0">
                <a:latin typeface="Calibri" charset="0"/>
                <a:ea typeface="Calibri" charset="0"/>
                <a:cs typeface="Calibri" charset="0"/>
              </a:rPr>
              <a:t>MODELO KANO  - EJEMPLO (AUTO)</a:t>
            </a:r>
          </a:p>
          <a:p>
            <a:pPr marL="285750" indent="-285750">
              <a:buFont typeface="Arial" panose="020B0604020202020204" pitchFamily="34" charset="0"/>
              <a:buChar char="•"/>
            </a:pPr>
            <a:r>
              <a:rPr lang="es-ES" sz="1400" b="1" dirty="0">
                <a:latin typeface="Calibri" panose="020F0502020204030204" pitchFamily="34" charset="0"/>
                <a:cs typeface="Calibri" panose="020F0502020204030204" pitchFamily="34" charset="0"/>
              </a:rPr>
              <a:t>Funciones básicas o esperadas</a:t>
            </a:r>
            <a:r>
              <a:rPr lang="es-ES" sz="1400" dirty="0">
                <a:latin typeface="Calibri" panose="020F0502020204030204" pitchFamily="34" charset="0"/>
                <a:cs typeface="Calibri" panose="020F0502020204030204" pitchFamily="34" charset="0"/>
              </a:rPr>
              <a:t>: Motor, ruedas, frenos, luces, cinturones de seguridad.</a:t>
            </a:r>
          </a:p>
          <a:p>
            <a:pPr marL="285750" indent="-285750">
              <a:buFont typeface="Arial" panose="020B0604020202020204" pitchFamily="34" charset="0"/>
              <a:buChar char="•"/>
            </a:pPr>
            <a:r>
              <a:rPr lang="es-ES" sz="1400" b="1" dirty="0">
                <a:latin typeface="Calibri" panose="020F0502020204030204" pitchFamily="34" charset="0"/>
                <a:cs typeface="Calibri" panose="020F0502020204030204" pitchFamily="34" charset="0"/>
              </a:rPr>
              <a:t>Funciones de rendimiento o deseadas</a:t>
            </a:r>
            <a:r>
              <a:rPr lang="es-ES" sz="1400" dirty="0">
                <a:latin typeface="Calibri" panose="020F0502020204030204" pitchFamily="34" charset="0"/>
                <a:cs typeface="Calibri" panose="020F0502020204030204" pitchFamily="34" charset="0"/>
              </a:rPr>
              <a:t>: Eficiencia de combustible, velocidad máxima, aceleración, comodidad de los asientos.</a:t>
            </a:r>
          </a:p>
          <a:p>
            <a:pPr marL="285750" indent="-285750">
              <a:buFont typeface="Arial" panose="020B0604020202020204" pitchFamily="34" charset="0"/>
              <a:buChar char="•"/>
            </a:pPr>
            <a:r>
              <a:rPr lang="es-ES" sz="1400" b="1" dirty="0">
                <a:latin typeface="Calibri" panose="020F0502020204030204" pitchFamily="34" charset="0"/>
                <a:cs typeface="Calibri" panose="020F0502020204030204" pitchFamily="34" charset="0"/>
              </a:rPr>
              <a:t>Funciones de entusiasmo o motivación</a:t>
            </a:r>
            <a:r>
              <a:rPr lang="es-ES" sz="1400" dirty="0">
                <a:latin typeface="Calibri" panose="020F0502020204030204" pitchFamily="34" charset="0"/>
                <a:cs typeface="Calibri" panose="020F0502020204030204" pitchFamily="34" charset="0"/>
              </a:rPr>
              <a:t>: Asistente de estacionamiento automático, control de clima personalizado para cada asiento, sistema de sonido de alta fidelidad, función de vehículo autónomo.</a:t>
            </a:r>
          </a:p>
          <a:p>
            <a:pPr marL="285750" indent="-285750">
              <a:buFont typeface="Arial" panose="020B0604020202020204" pitchFamily="34" charset="0"/>
              <a:buChar char="•"/>
            </a:pPr>
            <a:r>
              <a:rPr lang="es-ES" sz="1400" b="1" dirty="0">
                <a:latin typeface="Calibri" panose="020F0502020204030204" pitchFamily="34" charset="0"/>
                <a:cs typeface="Calibri" panose="020F0502020204030204" pitchFamily="34" charset="0"/>
              </a:rPr>
              <a:t>Funciones neutras o indiferentes</a:t>
            </a:r>
            <a:r>
              <a:rPr lang="es-ES" sz="1400" dirty="0">
                <a:latin typeface="Calibri" panose="020F0502020204030204" pitchFamily="34" charset="0"/>
                <a:cs typeface="Calibri" panose="020F0502020204030204" pitchFamily="34" charset="0"/>
              </a:rPr>
              <a:t>: Color del motor, tipo de tornillos utilizados en la carrocería.</a:t>
            </a:r>
          </a:p>
          <a:p>
            <a:pPr marL="285750" indent="-285750">
              <a:buFont typeface="Arial" panose="020B0604020202020204" pitchFamily="34" charset="0"/>
              <a:buChar char="•"/>
            </a:pPr>
            <a:r>
              <a:rPr lang="es-ES" sz="1400" b="1" dirty="0">
                <a:latin typeface="Calibri" panose="020F0502020204030204" pitchFamily="34" charset="0"/>
                <a:cs typeface="Calibri" panose="020F0502020204030204" pitchFamily="34" charset="0"/>
              </a:rPr>
              <a:t>Funciones invertidas</a:t>
            </a:r>
            <a:r>
              <a:rPr lang="es-ES" sz="1400" dirty="0">
                <a:latin typeface="Calibri" panose="020F0502020204030204" pitchFamily="34" charset="0"/>
                <a:cs typeface="Calibri" panose="020F0502020204030204" pitchFamily="34" charset="0"/>
              </a:rPr>
              <a:t>: Algunas personas pueden encontrar útil un sistema de navegación integrado, mientras que otras pueden preferir usar su propio dispositivo móvil.</a:t>
            </a:r>
            <a:endParaRPr lang="es-PE" sz="1600" b="1" dirty="0">
              <a:latin typeface="Calibri" charset="0"/>
              <a:ea typeface="Calibri" charset="0"/>
              <a:cs typeface="Calibri" charset="0"/>
            </a:endParaRPr>
          </a:p>
        </p:txBody>
      </p:sp>
      <p:pic>
        <p:nvPicPr>
          <p:cNvPr id="1034" name="Picture 10" descr="Las 16 marcas de coches de lujo que reinan en el mundo | Motor">
            <a:extLst>
              <a:ext uri="{FF2B5EF4-FFF2-40B4-BE49-F238E27FC236}">
                <a16:creationId xmlns:a16="http://schemas.microsoft.com/office/drawing/2014/main" id="{23CCF920-F7A7-4F05-9610-9ABBDC4952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59" r="11969"/>
          <a:stretch/>
        </p:blipFill>
        <p:spPr bwMode="auto">
          <a:xfrm>
            <a:off x="4818417" y="783930"/>
            <a:ext cx="3954521" cy="4432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151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MODELO KANO</a:t>
            </a:r>
          </a:p>
        </p:txBody>
      </p:sp>
      <p:sp>
        <p:nvSpPr>
          <p:cNvPr id="24" name="Rectángulo 23"/>
          <p:cNvSpPr/>
          <p:nvPr/>
        </p:nvSpPr>
        <p:spPr>
          <a:xfrm>
            <a:off x="405445" y="2136692"/>
            <a:ext cx="3954521" cy="1646605"/>
          </a:xfrm>
          <a:prstGeom prst="rect">
            <a:avLst/>
          </a:prstGeom>
        </p:spPr>
        <p:txBody>
          <a:bodyPr wrap="square" lIns="0" tIns="0" rIns="0" bIns="0">
            <a:spAutoFit/>
          </a:bodyPr>
          <a:lstStyle/>
          <a:p>
            <a:pPr lvl="0" defTabSz="711200">
              <a:spcAft>
                <a:spcPts val="600"/>
              </a:spcAft>
            </a:pPr>
            <a:r>
              <a:rPr lang="es-PE" sz="1600" b="1" dirty="0">
                <a:latin typeface="Calibri" charset="0"/>
                <a:ea typeface="Calibri" charset="0"/>
                <a:cs typeface="Calibri" charset="0"/>
              </a:rPr>
              <a:t>MODELO KANO  - EJEMPLO (Servicio de </a:t>
            </a:r>
            <a:r>
              <a:rPr lang="es-PE" sz="1600" b="1" dirty="0" err="1">
                <a:latin typeface="Calibri" charset="0"/>
                <a:ea typeface="Calibri" charset="0"/>
                <a:cs typeface="Calibri" charset="0"/>
              </a:rPr>
              <a:t>Streaming</a:t>
            </a:r>
            <a:r>
              <a:rPr lang="es-PE" sz="1600" b="1" dirty="0">
                <a:latin typeface="Calibri" charset="0"/>
                <a:ea typeface="Calibri" charset="0"/>
                <a:cs typeface="Calibri" charset="0"/>
              </a:rPr>
              <a:t> de Música - Spotify)</a:t>
            </a:r>
          </a:p>
          <a:p>
            <a:pPr marL="285750" indent="-285750">
              <a:buFont typeface="Arial" panose="020B0604020202020204" pitchFamily="34" charset="0"/>
              <a:buChar char="•"/>
            </a:pPr>
            <a:r>
              <a:rPr lang="es-ES" sz="1400" b="1" dirty="0">
                <a:latin typeface="Calibri" panose="020F0502020204030204" pitchFamily="34" charset="0"/>
                <a:cs typeface="Calibri" panose="020F0502020204030204" pitchFamily="34" charset="0"/>
              </a:rPr>
              <a:t>Funciones básicas o esperadas</a:t>
            </a:r>
            <a:r>
              <a:rPr lang="es-ES" sz="14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s-ES" sz="1400" b="1" dirty="0">
                <a:latin typeface="Calibri" panose="020F0502020204030204" pitchFamily="34" charset="0"/>
                <a:cs typeface="Calibri" panose="020F0502020204030204" pitchFamily="34" charset="0"/>
              </a:rPr>
              <a:t>Funciones de rendimiento o deseadas</a:t>
            </a:r>
            <a:r>
              <a:rPr lang="es-ES" sz="14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s-ES" sz="1400" b="1" dirty="0">
                <a:latin typeface="Calibri" panose="020F0502020204030204" pitchFamily="34" charset="0"/>
                <a:cs typeface="Calibri" panose="020F0502020204030204" pitchFamily="34" charset="0"/>
              </a:rPr>
              <a:t>Funciones de entusiasmo o motivación</a:t>
            </a:r>
            <a:r>
              <a:rPr lang="es-ES" sz="14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s-ES" sz="1400" b="1" dirty="0">
                <a:latin typeface="Calibri" panose="020F0502020204030204" pitchFamily="34" charset="0"/>
                <a:cs typeface="Calibri" panose="020F0502020204030204" pitchFamily="34" charset="0"/>
              </a:rPr>
              <a:t>Funciones neutras o indiferentes</a:t>
            </a:r>
            <a:r>
              <a:rPr lang="es-ES" sz="14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s-ES" sz="1400" b="1" dirty="0">
                <a:latin typeface="Calibri" panose="020F0502020204030204" pitchFamily="34" charset="0"/>
                <a:cs typeface="Calibri" panose="020F0502020204030204" pitchFamily="34" charset="0"/>
              </a:rPr>
              <a:t>Funciones invertidas</a:t>
            </a:r>
            <a:r>
              <a:rPr lang="es-ES" sz="1400" dirty="0">
                <a:latin typeface="Calibri" panose="020F0502020204030204" pitchFamily="34" charset="0"/>
                <a:cs typeface="Calibri" panose="020F0502020204030204" pitchFamily="34" charset="0"/>
              </a:rPr>
              <a:t>: ??</a:t>
            </a:r>
            <a:endParaRPr lang="es-PE" sz="1600" b="1" dirty="0">
              <a:latin typeface="Calibri" charset="0"/>
              <a:ea typeface="Calibri" charset="0"/>
              <a:cs typeface="Calibri" charset="0"/>
            </a:endParaRPr>
          </a:p>
        </p:txBody>
      </p:sp>
      <p:pic>
        <p:nvPicPr>
          <p:cNvPr id="2" name="Imagen 1">
            <a:extLst>
              <a:ext uri="{FF2B5EF4-FFF2-40B4-BE49-F238E27FC236}">
                <a16:creationId xmlns:a16="http://schemas.microsoft.com/office/drawing/2014/main" id="{307E0E6D-8A21-42CB-BBBF-9539A35A8364}"/>
              </a:ext>
            </a:extLst>
          </p:cNvPr>
          <p:cNvPicPr>
            <a:picLocks noChangeAspect="1"/>
          </p:cNvPicPr>
          <p:nvPr/>
        </p:nvPicPr>
        <p:blipFill rotWithShape="1">
          <a:blip r:embed="rId3"/>
          <a:srcRect l="12236" r="8923"/>
          <a:stretch/>
        </p:blipFill>
        <p:spPr>
          <a:xfrm>
            <a:off x="4784035" y="929198"/>
            <a:ext cx="4200938" cy="4372667"/>
          </a:xfrm>
          <a:prstGeom prst="rect">
            <a:avLst/>
          </a:prstGeom>
        </p:spPr>
      </p:pic>
    </p:spTree>
    <p:extLst>
      <p:ext uri="{BB962C8B-B14F-4D97-AF65-F5344CB8AC3E}">
        <p14:creationId xmlns:p14="http://schemas.microsoft.com/office/powerpoint/2010/main" val="2617084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1"/>
            <a:ext cx="9144000" cy="5715000"/>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946969"/>
            <a:ext cx="2072213" cy="3898064"/>
          </a:xfrm>
          <a:prstGeom prst="rect">
            <a:avLst/>
          </a:prstGeom>
        </p:spPr>
      </p:pic>
      <p:sp>
        <p:nvSpPr>
          <p:cNvPr id="6" name="Rectángulo 5"/>
          <p:cNvSpPr/>
          <p:nvPr/>
        </p:nvSpPr>
        <p:spPr>
          <a:xfrm>
            <a:off x="149817" y="3724759"/>
            <a:ext cx="1037633" cy="1069383"/>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uadroTexto 3"/>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INTRODUCCIÓN</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5" name="Imagen 4"/>
          <p:cNvPicPr>
            <a:picLocks noChangeAspect="1"/>
          </p:cNvPicPr>
          <p:nvPr/>
        </p:nvPicPr>
        <p:blipFill>
          <a:blip r:embed="rId3"/>
          <a:stretch>
            <a:fillRect/>
          </a:stretch>
        </p:blipFill>
        <p:spPr>
          <a:xfrm>
            <a:off x="2538613" y="2211377"/>
            <a:ext cx="202176" cy="208211"/>
          </a:xfrm>
          <a:prstGeom prst="rect">
            <a:avLst/>
          </a:prstGeom>
        </p:spPr>
      </p:pic>
      <p:pic>
        <p:nvPicPr>
          <p:cNvPr id="8" name="Imagen 7">
            <a:extLst>
              <a:ext uri="{FF2B5EF4-FFF2-40B4-BE49-F238E27FC236}">
                <a16:creationId xmlns:a16="http://schemas.microsoft.com/office/drawing/2014/main" id="{2CD7628C-6304-5D4B-BA7D-591238143DE2}"/>
              </a:ext>
            </a:extLst>
          </p:cNvPr>
          <p:cNvPicPr>
            <a:picLocks noChangeAspect="1"/>
          </p:cNvPicPr>
          <p:nvPr/>
        </p:nvPicPr>
        <p:blipFill>
          <a:blip r:embed="rId3"/>
          <a:stretch>
            <a:fillRect/>
          </a:stretch>
        </p:blipFill>
        <p:spPr>
          <a:xfrm>
            <a:off x="2528619" y="2194222"/>
            <a:ext cx="202176" cy="208211"/>
          </a:xfrm>
          <a:prstGeom prst="rect">
            <a:avLst/>
          </a:prstGeom>
        </p:spPr>
      </p:pic>
      <p:pic>
        <p:nvPicPr>
          <p:cNvPr id="3" name="Imagen 2"/>
          <p:cNvPicPr>
            <a:picLocks noChangeAspect="1"/>
          </p:cNvPicPr>
          <p:nvPr/>
        </p:nvPicPr>
        <p:blipFill>
          <a:blip r:embed="rId4">
            <a:alphaModFix amt="16000"/>
          </a:blip>
          <a:stretch>
            <a:fillRect/>
          </a:stretch>
        </p:blipFill>
        <p:spPr>
          <a:xfrm>
            <a:off x="334433" y="3817749"/>
            <a:ext cx="809264" cy="809264"/>
          </a:xfrm>
          <a:prstGeom prst="rect">
            <a:avLst/>
          </a:prstGeom>
        </p:spPr>
      </p:pic>
    </p:spTree>
    <p:extLst>
      <p:ext uri="{BB962C8B-B14F-4D97-AF65-F5344CB8AC3E}">
        <p14:creationId xmlns:p14="http://schemas.microsoft.com/office/powerpoint/2010/main" val="1941559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MODELO KANO</a:t>
            </a:r>
          </a:p>
        </p:txBody>
      </p:sp>
      <p:sp>
        <p:nvSpPr>
          <p:cNvPr id="24" name="Rectángulo 23"/>
          <p:cNvSpPr/>
          <p:nvPr/>
        </p:nvSpPr>
        <p:spPr>
          <a:xfrm>
            <a:off x="503238" y="864483"/>
            <a:ext cx="3954521" cy="4231928"/>
          </a:xfrm>
          <a:prstGeom prst="rect">
            <a:avLst/>
          </a:prstGeom>
        </p:spPr>
        <p:txBody>
          <a:bodyPr wrap="square" lIns="0" tIns="0" rIns="0" bIns="0">
            <a:spAutoFit/>
          </a:bodyPr>
          <a:lstStyle/>
          <a:p>
            <a:pPr lvl="0" defTabSz="711200">
              <a:spcAft>
                <a:spcPts val="600"/>
              </a:spcAft>
            </a:pPr>
            <a:r>
              <a:rPr lang="es-PE" sz="1600" b="1" dirty="0">
                <a:latin typeface="Calibri" charset="0"/>
                <a:ea typeface="Calibri" charset="0"/>
                <a:cs typeface="Calibri" charset="0"/>
              </a:rPr>
              <a:t>MODELO KANO  - EJEMPLO (Servicio de </a:t>
            </a:r>
            <a:r>
              <a:rPr lang="es-PE" sz="1600" b="1" dirty="0" err="1">
                <a:latin typeface="Calibri" charset="0"/>
                <a:ea typeface="Calibri" charset="0"/>
                <a:cs typeface="Calibri" charset="0"/>
              </a:rPr>
              <a:t>Streaming</a:t>
            </a:r>
            <a:r>
              <a:rPr lang="es-PE" sz="1600" b="1" dirty="0">
                <a:latin typeface="Calibri" charset="0"/>
                <a:ea typeface="Calibri" charset="0"/>
                <a:cs typeface="Calibri" charset="0"/>
              </a:rPr>
              <a:t> de Música - Spotify)</a:t>
            </a:r>
          </a:p>
          <a:p>
            <a:pPr marL="285750" indent="-285750">
              <a:buFont typeface="Arial" panose="020B0604020202020204" pitchFamily="34" charset="0"/>
              <a:buChar char="•"/>
            </a:pPr>
            <a:r>
              <a:rPr lang="es-ES" sz="1400" b="1" dirty="0">
                <a:latin typeface="Calibri" panose="020F0502020204030204" pitchFamily="34" charset="0"/>
                <a:cs typeface="Calibri" panose="020F0502020204030204" pitchFamily="34" charset="0"/>
              </a:rPr>
              <a:t>Funciones básicas o esperadas</a:t>
            </a:r>
            <a:r>
              <a:rPr lang="es-ES" sz="1400" dirty="0">
                <a:latin typeface="Calibri" panose="020F0502020204030204" pitchFamily="34" charset="0"/>
                <a:cs typeface="Calibri" panose="020F0502020204030204" pitchFamily="34" charset="0"/>
              </a:rPr>
              <a:t>: Reproducción de música, búsqueda de canciones, creación de listas de reproducción.</a:t>
            </a:r>
          </a:p>
          <a:p>
            <a:pPr marL="285750" indent="-285750">
              <a:buFont typeface="Arial" panose="020B0604020202020204" pitchFamily="34" charset="0"/>
              <a:buChar char="•"/>
            </a:pPr>
            <a:r>
              <a:rPr lang="es-ES" sz="1400" b="1" dirty="0">
                <a:latin typeface="Calibri" panose="020F0502020204030204" pitchFamily="34" charset="0"/>
                <a:cs typeface="Calibri" panose="020F0502020204030204" pitchFamily="34" charset="0"/>
              </a:rPr>
              <a:t>Funciones de rendimiento o deseadas</a:t>
            </a:r>
            <a:r>
              <a:rPr lang="es-ES" sz="1400" dirty="0">
                <a:latin typeface="Calibri" panose="020F0502020204030204" pitchFamily="34" charset="0"/>
                <a:cs typeface="Calibri" panose="020F0502020204030204" pitchFamily="34" charset="0"/>
              </a:rPr>
              <a:t>: Calidad del audio, cantidad de canciones disponibles, recomendaciones personalizadas.</a:t>
            </a:r>
          </a:p>
          <a:p>
            <a:pPr marL="285750" indent="-285750">
              <a:buFont typeface="Arial" panose="020B0604020202020204" pitchFamily="34" charset="0"/>
              <a:buChar char="•"/>
            </a:pPr>
            <a:r>
              <a:rPr lang="es-ES" sz="1400" b="1" dirty="0">
                <a:latin typeface="Calibri" panose="020F0502020204030204" pitchFamily="34" charset="0"/>
                <a:cs typeface="Calibri" panose="020F0502020204030204" pitchFamily="34" charset="0"/>
              </a:rPr>
              <a:t>Funciones de entusiasmo o motivación</a:t>
            </a:r>
            <a:r>
              <a:rPr lang="es-ES" sz="1400" dirty="0">
                <a:latin typeface="Calibri" panose="020F0502020204030204" pitchFamily="34" charset="0"/>
                <a:cs typeface="Calibri" panose="020F0502020204030204" pitchFamily="34" charset="0"/>
              </a:rPr>
              <a:t>: Letras de canciones en tiempo real, integración con dispositivos inteligentes para control de voz, conciertos exclusivos en vivo.</a:t>
            </a:r>
          </a:p>
          <a:p>
            <a:pPr marL="285750" indent="-285750">
              <a:buFont typeface="Arial" panose="020B0604020202020204" pitchFamily="34" charset="0"/>
              <a:buChar char="•"/>
            </a:pPr>
            <a:r>
              <a:rPr lang="es-ES" sz="1400" b="1" dirty="0">
                <a:latin typeface="Calibri" panose="020F0502020204030204" pitchFamily="34" charset="0"/>
                <a:cs typeface="Calibri" panose="020F0502020204030204" pitchFamily="34" charset="0"/>
              </a:rPr>
              <a:t>Funciones neutras o indiferentes</a:t>
            </a:r>
            <a:r>
              <a:rPr lang="es-ES" sz="1400" dirty="0">
                <a:latin typeface="Calibri" panose="020F0502020204030204" pitchFamily="34" charset="0"/>
                <a:cs typeface="Calibri" panose="020F0502020204030204" pitchFamily="34" charset="0"/>
              </a:rPr>
              <a:t>: Color del icono de la aplicación, diseño del logotipo.</a:t>
            </a:r>
          </a:p>
          <a:p>
            <a:pPr marL="285750" indent="-285750">
              <a:buFont typeface="Arial" panose="020B0604020202020204" pitchFamily="34" charset="0"/>
              <a:buChar char="•"/>
            </a:pPr>
            <a:r>
              <a:rPr lang="es-ES" sz="1400" b="1" dirty="0">
                <a:latin typeface="Calibri" panose="020F0502020204030204" pitchFamily="34" charset="0"/>
                <a:cs typeface="Calibri" panose="020F0502020204030204" pitchFamily="34" charset="0"/>
              </a:rPr>
              <a:t>Funciones invertidas</a:t>
            </a:r>
            <a:r>
              <a:rPr lang="es-ES" sz="1400" dirty="0">
                <a:latin typeface="Calibri" panose="020F0502020204030204" pitchFamily="34" charset="0"/>
                <a:cs typeface="Calibri" panose="020F0502020204030204" pitchFamily="34" charset="0"/>
              </a:rPr>
              <a:t>: Algunas personas pueden encontrar útil la función de compartir la actividad de escucha en las redes sociales, mientras que otras pueden preferir mantener su actividad de escucha privada.</a:t>
            </a:r>
            <a:endParaRPr lang="es-PE" sz="1600" b="1" dirty="0">
              <a:latin typeface="Calibri" panose="020F0502020204030204" pitchFamily="34" charset="0"/>
              <a:ea typeface="Calibri" charset="0"/>
              <a:cs typeface="Calibri" panose="020F0502020204030204" pitchFamily="34" charset="0"/>
            </a:endParaRPr>
          </a:p>
        </p:txBody>
      </p:sp>
      <p:pic>
        <p:nvPicPr>
          <p:cNvPr id="2" name="Imagen 1">
            <a:extLst>
              <a:ext uri="{FF2B5EF4-FFF2-40B4-BE49-F238E27FC236}">
                <a16:creationId xmlns:a16="http://schemas.microsoft.com/office/drawing/2014/main" id="{307E0E6D-8A21-42CB-BBBF-9539A35A8364}"/>
              </a:ext>
            </a:extLst>
          </p:cNvPr>
          <p:cNvPicPr>
            <a:picLocks noChangeAspect="1"/>
          </p:cNvPicPr>
          <p:nvPr/>
        </p:nvPicPr>
        <p:blipFill rotWithShape="1">
          <a:blip r:embed="rId3"/>
          <a:srcRect l="12236" r="8923"/>
          <a:stretch/>
        </p:blipFill>
        <p:spPr>
          <a:xfrm>
            <a:off x="4784035" y="929198"/>
            <a:ext cx="4200938" cy="4372667"/>
          </a:xfrm>
          <a:prstGeom prst="rect">
            <a:avLst/>
          </a:prstGeom>
        </p:spPr>
      </p:pic>
    </p:spTree>
    <p:extLst>
      <p:ext uri="{BB962C8B-B14F-4D97-AF65-F5344CB8AC3E}">
        <p14:creationId xmlns:p14="http://schemas.microsoft.com/office/powerpoint/2010/main" val="1630080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5993558" cy="1046440"/>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VOZ DEL</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CLIENTE</a:t>
            </a:r>
          </a:p>
          <a:p>
            <a:pPr>
              <a:lnSpc>
                <a:spcPct val="110000"/>
              </a:lnSpc>
              <a:defRPr/>
            </a:pPr>
            <a:endParaRPr lang="es-ES" sz="1600" dirty="0">
              <a:solidFill>
                <a:schemeClr val="bg1"/>
              </a:solidFill>
              <a:cs typeface="Calibri"/>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410595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0E6E6F9-4A85-494A-B372-786717D047FF}"/>
              </a:ext>
            </a:extLst>
          </p:cNvPr>
          <p:cNvSpPr txBox="1"/>
          <p:nvPr/>
        </p:nvSpPr>
        <p:spPr>
          <a:xfrm>
            <a:off x="3016987" y="2053817"/>
            <a:ext cx="4946165" cy="1231106"/>
          </a:xfrm>
          <a:prstGeom prst="rect">
            <a:avLst/>
          </a:prstGeom>
          <a:noFill/>
        </p:spPr>
        <p:txBody>
          <a:bodyPr wrap="square" lIns="0" tIns="0" rIns="0" bIns="0" rtlCol="0">
            <a:spAutoFit/>
          </a:bodyPr>
          <a:lstStyle/>
          <a:p>
            <a:pPr>
              <a:lnSpc>
                <a:spcPct val="80000"/>
              </a:lnSpc>
            </a:pPr>
            <a:r>
              <a:rPr lang="es-ES" sz="3200" dirty="0">
                <a:latin typeface="Graphik Medium" charset="0"/>
              </a:rPr>
              <a:t>REALMENTE COMPRENDES A </a:t>
            </a:r>
            <a:br>
              <a:rPr lang="es-ES" sz="3200" dirty="0">
                <a:latin typeface="Graphik Medium" charset="0"/>
              </a:rPr>
            </a:br>
            <a:r>
              <a:rPr lang="es-ES" sz="3600" b="1" dirty="0">
                <a:solidFill>
                  <a:srgbClr val="92C14D"/>
                </a:solidFill>
                <a:latin typeface="Graphik Bold" charset="0"/>
              </a:rPr>
              <a:t>TUS CLIENTES?</a:t>
            </a:r>
          </a:p>
        </p:txBody>
      </p:sp>
      <p:pic>
        <p:nvPicPr>
          <p:cNvPr id="7" name="Imagen 6"/>
          <p:cNvPicPr>
            <a:picLocks noChangeAspect="1"/>
          </p:cNvPicPr>
          <p:nvPr/>
        </p:nvPicPr>
        <p:blipFill>
          <a:blip r:embed="rId4"/>
          <a:stretch>
            <a:fillRect/>
          </a:stretch>
        </p:blipFill>
        <p:spPr>
          <a:xfrm>
            <a:off x="1465763" y="1869981"/>
            <a:ext cx="1222115" cy="1204625"/>
          </a:xfrm>
          <a:prstGeom prst="rect">
            <a:avLst/>
          </a:prstGeom>
        </p:spPr>
      </p:pic>
    </p:spTree>
    <p:custDataLst>
      <p:tags r:id="rId1"/>
    </p:custDataLst>
    <p:extLst>
      <p:ext uri="{BB962C8B-B14F-4D97-AF65-F5344CB8AC3E}">
        <p14:creationId xmlns:p14="http://schemas.microsoft.com/office/powerpoint/2010/main" val="160742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ángulo redondeado 43"/>
          <p:cNvSpPr/>
          <p:nvPr/>
        </p:nvSpPr>
        <p:spPr>
          <a:xfrm>
            <a:off x="6702668" y="1597025"/>
            <a:ext cx="1973019" cy="2743895"/>
          </a:xfrm>
          <a:prstGeom prst="roundRect">
            <a:avLst>
              <a:gd name="adj" fmla="val 74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108000" rtlCol="0" anchor="t"/>
          <a:lstStyle/>
          <a:p>
            <a:pPr marL="4763" lvl="0" defTabSz="666750">
              <a:lnSpc>
                <a:spcPct val="90000"/>
              </a:lnSpc>
              <a:spcAft>
                <a:spcPts val="1200"/>
              </a:spcAft>
              <a:buClr>
                <a:schemeClr val="bg1"/>
              </a:buClr>
            </a:pPr>
            <a:r>
              <a:rPr lang="es-PE" sz="1400" b="1" dirty="0">
                <a:solidFill>
                  <a:schemeClr val="bg1"/>
                </a:solidFill>
                <a:latin typeface="Calibri" charset="0"/>
                <a:ea typeface="Calibri" charset="0"/>
                <a:cs typeface="Calibri" charset="0"/>
              </a:rPr>
              <a:t>TRADUCIR NECESIDADES  A CTQ´S</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Traducir necesidades a requerimientos (CTQ´s)</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Establecer especificaciones y </a:t>
            </a:r>
            <a:br>
              <a:rPr lang="es-PE" sz="1400" dirty="0">
                <a:solidFill>
                  <a:schemeClr val="bg1"/>
                </a:solidFill>
                <a:latin typeface="Calibri" charset="0"/>
                <a:ea typeface="Calibri" charset="0"/>
                <a:cs typeface="Calibri" charset="0"/>
              </a:rPr>
            </a:br>
            <a:r>
              <a:rPr lang="es-PE" sz="1400" dirty="0">
                <a:solidFill>
                  <a:schemeClr val="bg1"/>
                </a:solidFill>
                <a:latin typeface="Calibri" charset="0"/>
                <a:ea typeface="Calibri" charset="0"/>
                <a:cs typeface="Calibri" charset="0"/>
              </a:rPr>
              <a:t>límites</a:t>
            </a:r>
          </a:p>
        </p:txBody>
      </p:sp>
      <p:sp>
        <p:nvSpPr>
          <p:cNvPr id="45" name="Elipse 44"/>
          <p:cNvSpPr/>
          <p:nvPr/>
        </p:nvSpPr>
        <p:spPr>
          <a:xfrm>
            <a:off x="6548855" y="2780935"/>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6" name="Elipse 45"/>
          <p:cNvSpPr/>
          <p:nvPr/>
        </p:nvSpPr>
        <p:spPr>
          <a:xfrm>
            <a:off x="6485090" y="276706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7" name="Triángulo 46"/>
          <p:cNvSpPr/>
          <p:nvPr/>
        </p:nvSpPr>
        <p:spPr>
          <a:xfrm rot="5400000">
            <a:off x="6668862" y="290778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0" name="Rectángulo redondeado 39"/>
          <p:cNvSpPr/>
          <p:nvPr/>
        </p:nvSpPr>
        <p:spPr>
          <a:xfrm>
            <a:off x="4640984" y="1597025"/>
            <a:ext cx="1973019" cy="2743895"/>
          </a:xfrm>
          <a:prstGeom prst="roundRect">
            <a:avLst>
              <a:gd name="adj" fmla="val 74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108000" rtlCol="0" anchor="t"/>
          <a:lstStyle/>
          <a:p>
            <a:pPr marL="4763" lvl="0" defTabSz="666750">
              <a:lnSpc>
                <a:spcPct val="90000"/>
              </a:lnSpc>
              <a:spcAft>
                <a:spcPts val="1200"/>
              </a:spcAft>
              <a:buClr>
                <a:schemeClr val="bg1"/>
              </a:buClr>
            </a:pPr>
            <a:r>
              <a:rPr lang="es-PE" sz="1400" b="1" dirty="0">
                <a:solidFill>
                  <a:schemeClr val="bg1"/>
                </a:solidFill>
                <a:latin typeface="Calibri" charset="0"/>
                <a:ea typeface="Calibri" charset="0"/>
                <a:cs typeface="Calibri" charset="0"/>
              </a:rPr>
              <a:t>RECOLECTAR NECESIDADES / PROBLEMAS DEL CLIENTE</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Recolectar VOC</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Organizar los problemas como necesidades</a:t>
            </a:r>
          </a:p>
        </p:txBody>
      </p:sp>
      <p:sp>
        <p:nvSpPr>
          <p:cNvPr id="41" name="Elipse 40"/>
          <p:cNvSpPr/>
          <p:nvPr/>
        </p:nvSpPr>
        <p:spPr>
          <a:xfrm>
            <a:off x="4491556" y="2780935"/>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2" name="Elipse 41"/>
          <p:cNvSpPr/>
          <p:nvPr/>
        </p:nvSpPr>
        <p:spPr>
          <a:xfrm>
            <a:off x="4427790" y="276706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3" name="Triángulo 42"/>
          <p:cNvSpPr/>
          <p:nvPr/>
        </p:nvSpPr>
        <p:spPr>
          <a:xfrm rot="5400000">
            <a:off x="4611563" y="290778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36" name="Rectángulo redondeado 35"/>
          <p:cNvSpPr/>
          <p:nvPr/>
        </p:nvSpPr>
        <p:spPr>
          <a:xfrm>
            <a:off x="2579301" y="1597025"/>
            <a:ext cx="1973019" cy="2743895"/>
          </a:xfrm>
          <a:prstGeom prst="roundRect">
            <a:avLst>
              <a:gd name="adj" fmla="val 74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108000" rtlCol="0" anchor="t"/>
          <a:lstStyle/>
          <a:p>
            <a:pPr marL="4763" lvl="0" defTabSz="666750">
              <a:lnSpc>
                <a:spcPct val="90000"/>
              </a:lnSpc>
              <a:spcAft>
                <a:spcPts val="1200"/>
              </a:spcAft>
              <a:buClr>
                <a:schemeClr val="bg1"/>
              </a:buClr>
            </a:pPr>
            <a:r>
              <a:rPr lang="es-PE" sz="1400" b="1" dirty="0">
                <a:solidFill>
                  <a:schemeClr val="bg1"/>
                </a:solidFill>
                <a:latin typeface="Calibri" charset="0"/>
                <a:ea typeface="Calibri" charset="0"/>
                <a:cs typeface="Calibri" charset="0"/>
              </a:rPr>
              <a:t>DESARROLLAR PLAN DE INVESTIGACIÓN DE VOC</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Identificar el Método de investigación</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Desarrollar Plan </a:t>
            </a:r>
            <a:br>
              <a:rPr lang="es-PE" sz="1400" dirty="0">
                <a:solidFill>
                  <a:schemeClr val="bg1"/>
                </a:solidFill>
                <a:latin typeface="Calibri" charset="0"/>
                <a:ea typeface="Calibri" charset="0"/>
                <a:cs typeface="Calibri" charset="0"/>
              </a:rPr>
            </a:br>
            <a:r>
              <a:rPr lang="es-PE" sz="1400" dirty="0">
                <a:solidFill>
                  <a:schemeClr val="bg1"/>
                </a:solidFill>
                <a:latin typeface="Calibri" charset="0"/>
                <a:ea typeface="Calibri" charset="0"/>
                <a:cs typeface="Calibri" charset="0"/>
              </a:rPr>
              <a:t>de Investigación</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Desarrollar preguntas para </a:t>
            </a:r>
            <a:br>
              <a:rPr lang="es-PE" sz="1400" dirty="0">
                <a:solidFill>
                  <a:schemeClr val="bg1"/>
                </a:solidFill>
                <a:latin typeface="Calibri" charset="0"/>
                <a:ea typeface="Calibri" charset="0"/>
                <a:cs typeface="Calibri" charset="0"/>
              </a:rPr>
            </a:br>
            <a:r>
              <a:rPr lang="es-PE" sz="1400" dirty="0">
                <a:solidFill>
                  <a:schemeClr val="bg1"/>
                </a:solidFill>
                <a:latin typeface="Calibri" charset="0"/>
                <a:ea typeface="Calibri" charset="0"/>
                <a:cs typeface="Calibri" charset="0"/>
              </a:rPr>
              <a:t>el VOC</a:t>
            </a:r>
          </a:p>
        </p:txBody>
      </p:sp>
      <p:sp>
        <p:nvSpPr>
          <p:cNvPr id="37" name="Elipse 36"/>
          <p:cNvSpPr/>
          <p:nvPr/>
        </p:nvSpPr>
        <p:spPr>
          <a:xfrm>
            <a:off x="2419625" y="2780935"/>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38" name="Elipse 37"/>
          <p:cNvSpPr/>
          <p:nvPr/>
        </p:nvSpPr>
        <p:spPr>
          <a:xfrm>
            <a:off x="2355860" y="276706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39" name="Triángulo 38"/>
          <p:cNvSpPr/>
          <p:nvPr/>
        </p:nvSpPr>
        <p:spPr>
          <a:xfrm rot="5400000">
            <a:off x="2539633" y="290778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a:cs typeface="Calibri"/>
              </a:rPr>
              <a:t>VOZ DEL CLIENTE</a:t>
            </a:r>
            <a:endParaRPr lang="es-PE"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03237" y="920364"/>
            <a:ext cx="6311449" cy="246221"/>
          </a:xfrm>
          <a:prstGeom prst="rect">
            <a:avLst/>
          </a:prstGeom>
        </p:spPr>
        <p:txBody>
          <a:bodyPr wrap="square" lIns="0" tIns="0" rIns="0" bIns="0">
            <a:spAutoFit/>
          </a:bodyPr>
          <a:lstStyle/>
          <a:p>
            <a:pPr>
              <a:spcBef>
                <a:spcPct val="50000"/>
              </a:spcBef>
              <a:defRPr/>
            </a:pPr>
            <a:r>
              <a:rPr lang="es-PE" sz="1600" b="1" dirty="0">
                <a:latin typeface="Calibri" charset="0"/>
                <a:ea typeface="Calibri" charset="0"/>
                <a:cs typeface="Calibri" charset="0"/>
              </a:rPr>
              <a:t>PROCESO DE LA VOZ DEL CLIENTE (VOC)</a:t>
            </a:r>
            <a:endParaRPr lang="es-ES" sz="1600" b="1" dirty="0">
              <a:latin typeface="Calibri" charset="0"/>
              <a:ea typeface="Calibri" charset="0"/>
              <a:cs typeface="Calibri" charset="0"/>
            </a:endParaRPr>
          </a:p>
        </p:txBody>
      </p:sp>
      <p:sp>
        <p:nvSpPr>
          <p:cNvPr id="16" name="Rectángulo redondeado 15"/>
          <p:cNvSpPr/>
          <p:nvPr/>
        </p:nvSpPr>
        <p:spPr>
          <a:xfrm>
            <a:off x="517617" y="1597025"/>
            <a:ext cx="1973019" cy="2743895"/>
          </a:xfrm>
          <a:prstGeom prst="roundRect">
            <a:avLst>
              <a:gd name="adj" fmla="val 7402"/>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108000" rtlCol="0" anchor="t"/>
          <a:lstStyle/>
          <a:p>
            <a:pPr lvl="0" defTabSz="666750">
              <a:lnSpc>
                <a:spcPct val="90000"/>
              </a:lnSpc>
              <a:spcAft>
                <a:spcPts val="1200"/>
              </a:spcAft>
              <a:buClr>
                <a:schemeClr val="bg1"/>
              </a:buClr>
            </a:pPr>
            <a:r>
              <a:rPr lang="es-PE" sz="1400" b="1" dirty="0">
                <a:solidFill>
                  <a:schemeClr val="bg1"/>
                </a:solidFill>
                <a:latin typeface="Calibri" charset="0"/>
                <a:ea typeface="Calibri" charset="0"/>
                <a:cs typeface="Calibri" charset="0"/>
              </a:rPr>
              <a:t>CONOCIENDO </a:t>
            </a:r>
            <a:br>
              <a:rPr lang="es-PE" sz="1400" b="1" dirty="0">
                <a:solidFill>
                  <a:schemeClr val="bg1"/>
                </a:solidFill>
                <a:latin typeface="Calibri" charset="0"/>
                <a:ea typeface="Calibri" charset="0"/>
                <a:cs typeface="Calibri" charset="0"/>
              </a:rPr>
            </a:br>
            <a:r>
              <a:rPr lang="es-PE" sz="1400" b="1" dirty="0">
                <a:solidFill>
                  <a:schemeClr val="bg1"/>
                </a:solidFill>
                <a:latin typeface="Calibri" charset="0"/>
                <a:ea typeface="Calibri" charset="0"/>
                <a:cs typeface="Calibri" charset="0"/>
              </a:rPr>
              <a:t>AL CLIENTE</a:t>
            </a:r>
          </a:p>
          <a:p>
            <a:pPr marL="136525" lvl="0" indent="-136525"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¿Por qué necesitamos conocerlo?</a:t>
            </a:r>
          </a:p>
          <a:p>
            <a:pPr marL="136525" lvl="0" indent="-136525"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Revisión de la ecuación del cliente</a:t>
            </a:r>
          </a:p>
          <a:p>
            <a:pPr marL="136525" lvl="0" indent="-136525"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Desarrollar SIPOC</a:t>
            </a:r>
          </a:p>
          <a:p>
            <a:pPr marL="136525" lvl="0" indent="-136525"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Segmentar al cliente</a:t>
            </a:r>
          </a:p>
        </p:txBody>
      </p:sp>
      <p:sp>
        <p:nvSpPr>
          <p:cNvPr id="35" name="Elipse 34"/>
          <p:cNvSpPr/>
          <p:nvPr/>
        </p:nvSpPr>
        <p:spPr>
          <a:xfrm>
            <a:off x="365364" y="2780935"/>
            <a:ext cx="395709" cy="376075"/>
          </a:xfrm>
          <a:prstGeom prst="ellipse">
            <a:avLst/>
          </a:prstGeom>
          <a:solidFill>
            <a:srgbClr val="5E4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17" name="Elipse 16"/>
          <p:cNvSpPr/>
          <p:nvPr/>
        </p:nvSpPr>
        <p:spPr>
          <a:xfrm>
            <a:off x="301599" y="276706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23" name="Triángulo 22"/>
          <p:cNvSpPr/>
          <p:nvPr/>
        </p:nvSpPr>
        <p:spPr>
          <a:xfrm rot="5400000">
            <a:off x="485372" y="2907782"/>
            <a:ext cx="186870" cy="122381"/>
          </a:xfrm>
          <a:prstGeom prst="triangle">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Tree>
    <p:extLst>
      <p:ext uri="{BB962C8B-B14F-4D97-AF65-F5344CB8AC3E}">
        <p14:creationId xmlns:p14="http://schemas.microsoft.com/office/powerpoint/2010/main" val="1082158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gual 6"/>
          <p:cNvSpPr/>
          <p:nvPr/>
        </p:nvSpPr>
        <p:spPr>
          <a:xfrm>
            <a:off x="1821604" y="3172901"/>
            <a:ext cx="270448" cy="269507"/>
          </a:xfrm>
          <a:prstGeom prst="mathEqual">
            <a:avLst/>
          </a:prstGeom>
          <a:solidFill>
            <a:srgbClr val="94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53" name="Rectángulo 52"/>
          <p:cNvSpPr/>
          <p:nvPr/>
        </p:nvSpPr>
        <p:spPr>
          <a:xfrm>
            <a:off x="772387" y="923581"/>
            <a:ext cx="3737572" cy="246221"/>
          </a:xfrm>
          <a:prstGeom prst="rect">
            <a:avLst/>
          </a:prstGeom>
        </p:spPr>
        <p:txBody>
          <a:bodyPr wrap="square" lIns="0" tIns="0" rIns="0" bIns="0" anchor="t">
            <a:spAutoFit/>
          </a:bodyPr>
          <a:lstStyle/>
          <a:p>
            <a:pPr>
              <a:spcBef>
                <a:spcPct val="50000"/>
              </a:spcBef>
              <a:defRPr/>
            </a:pPr>
            <a:r>
              <a:rPr lang="es-PE" sz="1600" b="1" dirty="0">
                <a:solidFill>
                  <a:srgbClr val="EE4639"/>
                </a:solidFill>
                <a:latin typeface="Calibri" charset="0"/>
                <a:ea typeface="Calibri" charset="0"/>
                <a:cs typeface="Calibri" charset="0"/>
              </a:rPr>
              <a:t>ECUACIÓN DEL CLIENTE</a:t>
            </a:r>
            <a:endParaRPr lang="es-ES" sz="1600" b="1" dirty="0">
              <a:solidFill>
                <a:srgbClr val="EE4639"/>
              </a:solidFill>
              <a:latin typeface="Calibri" charset="0"/>
              <a:ea typeface="Calibri" charset="0"/>
              <a:cs typeface="Calibri" charset="0"/>
            </a:endParaRPr>
          </a:p>
        </p:txBody>
      </p:sp>
      <p:grpSp>
        <p:nvGrpSpPr>
          <p:cNvPr id="54" name="Agrupar 53"/>
          <p:cNvGrpSpPr/>
          <p:nvPr/>
        </p:nvGrpSpPr>
        <p:grpSpPr>
          <a:xfrm>
            <a:off x="511902" y="912279"/>
            <a:ext cx="210869" cy="211672"/>
            <a:chOff x="511902" y="912278"/>
            <a:chExt cx="281320" cy="282391"/>
          </a:xfrm>
        </p:grpSpPr>
        <p:sp>
          <p:nvSpPr>
            <p:cNvPr id="55" name="Elipse 54"/>
            <p:cNvSpPr/>
            <p:nvPr/>
          </p:nvSpPr>
          <p:spPr>
            <a:xfrm rot="5400000">
              <a:off x="511366" y="912814"/>
              <a:ext cx="282391" cy="281320"/>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6" name="Imagen 55"/>
            <p:cNvPicPr>
              <a:picLocks noChangeAspect="1"/>
            </p:cNvPicPr>
            <p:nvPr/>
          </p:nvPicPr>
          <p:blipFill>
            <a:blip r:embed="rId3">
              <a:alphaModFix/>
              <a:lum bright="100000" contrast="100000"/>
            </a:blip>
            <a:stretch>
              <a:fillRect/>
            </a:stretch>
          </p:blipFill>
          <p:spPr>
            <a:xfrm rot="5400000">
              <a:off x="578093" y="979006"/>
              <a:ext cx="148937" cy="148937"/>
            </a:xfrm>
            <a:prstGeom prst="rect">
              <a:avLst/>
            </a:prstGeom>
          </p:spPr>
        </p:pic>
      </p:grpSp>
      <p:sp>
        <p:nvSpPr>
          <p:cNvPr id="59" name="Rectángulo redondeado 58"/>
          <p:cNvSpPr/>
          <p:nvPr/>
        </p:nvSpPr>
        <p:spPr>
          <a:xfrm>
            <a:off x="510036" y="3030878"/>
            <a:ext cx="1272704" cy="514978"/>
          </a:xfrm>
          <a:prstGeom prst="roundRect">
            <a:avLst>
              <a:gd name="adj" fmla="val 13224"/>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a:solidFill>
                  <a:schemeClr val="tx1"/>
                </a:solidFill>
                <a:latin typeface="Calibri" charset="0"/>
                <a:ea typeface="Calibri" charset="0"/>
                <a:cs typeface="Calibri" charset="0"/>
              </a:rPr>
              <a:t>Satisfacción del Cliente</a:t>
            </a:r>
            <a:endParaRPr lang="es-PE" sz="1400" b="1" dirty="0">
              <a:solidFill>
                <a:schemeClr val="tx1"/>
              </a:solidFill>
              <a:latin typeface="Calibri" charset="0"/>
              <a:ea typeface="Calibri" charset="0"/>
              <a:cs typeface="Calibri" charset="0"/>
            </a:endParaRPr>
          </a:p>
        </p:txBody>
      </p:sp>
      <p:sp>
        <p:nvSpPr>
          <p:cNvPr id="9"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a:cs typeface="Calibri"/>
              </a:rPr>
              <a:t>VOZ DEL CLIENTE</a:t>
            </a:r>
            <a:endParaRPr lang="es-PE" sz="1000" dirty="0">
              <a:solidFill>
                <a:schemeClr val="bg1">
                  <a:lumMod val="65000"/>
                </a:schemeClr>
              </a:solidFill>
              <a:latin typeface="Calibri" charset="0"/>
              <a:ea typeface="Calibri" charset="0"/>
              <a:cs typeface="Calibri" charset="0"/>
            </a:endParaRPr>
          </a:p>
        </p:txBody>
      </p:sp>
    </p:spTree>
    <p:extLst>
      <p:ext uri="{BB962C8B-B14F-4D97-AF65-F5344CB8AC3E}">
        <p14:creationId xmlns:p14="http://schemas.microsoft.com/office/powerpoint/2010/main" val="1713849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gual 6"/>
          <p:cNvSpPr/>
          <p:nvPr/>
        </p:nvSpPr>
        <p:spPr>
          <a:xfrm>
            <a:off x="1821604" y="3172901"/>
            <a:ext cx="270448" cy="269507"/>
          </a:xfrm>
          <a:prstGeom prst="mathEqual">
            <a:avLst/>
          </a:prstGeom>
          <a:solidFill>
            <a:srgbClr val="94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53" name="Rectángulo 52"/>
          <p:cNvSpPr/>
          <p:nvPr/>
        </p:nvSpPr>
        <p:spPr>
          <a:xfrm>
            <a:off x="772387" y="923581"/>
            <a:ext cx="3737572" cy="246221"/>
          </a:xfrm>
          <a:prstGeom prst="rect">
            <a:avLst/>
          </a:prstGeom>
        </p:spPr>
        <p:txBody>
          <a:bodyPr wrap="square" lIns="0" tIns="0" rIns="0" bIns="0" anchor="t">
            <a:spAutoFit/>
          </a:bodyPr>
          <a:lstStyle/>
          <a:p>
            <a:pPr>
              <a:spcBef>
                <a:spcPct val="50000"/>
              </a:spcBef>
              <a:defRPr/>
            </a:pPr>
            <a:r>
              <a:rPr lang="es-PE" sz="1600" b="1" dirty="0">
                <a:solidFill>
                  <a:srgbClr val="EE4639"/>
                </a:solidFill>
                <a:latin typeface="Calibri" charset="0"/>
                <a:ea typeface="Calibri" charset="0"/>
                <a:cs typeface="Calibri" charset="0"/>
              </a:rPr>
              <a:t>ECUACIÓN DEL CLIENTE</a:t>
            </a:r>
            <a:endParaRPr lang="es-ES" sz="1600" b="1" dirty="0">
              <a:solidFill>
                <a:srgbClr val="EE4639"/>
              </a:solidFill>
              <a:latin typeface="Calibri" charset="0"/>
              <a:ea typeface="Calibri" charset="0"/>
              <a:cs typeface="Calibri" charset="0"/>
            </a:endParaRPr>
          </a:p>
        </p:txBody>
      </p:sp>
      <p:grpSp>
        <p:nvGrpSpPr>
          <p:cNvPr id="54" name="Agrupar 53"/>
          <p:cNvGrpSpPr/>
          <p:nvPr/>
        </p:nvGrpSpPr>
        <p:grpSpPr>
          <a:xfrm>
            <a:off x="511902" y="912279"/>
            <a:ext cx="210869" cy="211672"/>
            <a:chOff x="511902" y="912278"/>
            <a:chExt cx="281320" cy="282391"/>
          </a:xfrm>
        </p:grpSpPr>
        <p:sp>
          <p:nvSpPr>
            <p:cNvPr id="55" name="Elipse 54"/>
            <p:cNvSpPr/>
            <p:nvPr/>
          </p:nvSpPr>
          <p:spPr>
            <a:xfrm rot="5400000">
              <a:off x="511366" y="912814"/>
              <a:ext cx="282391" cy="281320"/>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6" name="Imagen 55"/>
            <p:cNvPicPr>
              <a:picLocks noChangeAspect="1"/>
            </p:cNvPicPr>
            <p:nvPr/>
          </p:nvPicPr>
          <p:blipFill>
            <a:blip r:embed="rId3">
              <a:alphaModFix/>
              <a:lum bright="100000" contrast="100000"/>
            </a:blip>
            <a:stretch>
              <a:fillRect/>
            </a:stretch>
          </p:blipFill>
          <p:spPr>
            <a:xfrm rot="5400000">
              <a:off x="578093" y="979006"/>
              <a:ext cx="148937" cy="148937"/>
            </a:xfrm>
            <a:prstGeom prst="rect">
              <a:avLst/>
            </a:prstGeom>
          </p:spPr>
        </p:pic>
      </p:grpSp>
      <p:sp>
        <p:nvSpPr>
          <p:cNvPr id="57" name="Rectángulo redondeado 56"/>
          <p:cNvSpPr/>
          <p:nvPr/>
        </p:nvSpPr>
        <p:spPr>
          <a:xfrm>
            <a:off x="2124320" y="2517223"/>
            <a:ext cx="1272704" cy="514978"/>
          </a:xfrm>
          <a:prstGeom prst="roundRect">
            <a:avLst>
              <a:gd name="adj" fmla="val 1322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a:solidFill>
                  <a:schemeClr val="bg1"/>
                </a:solidFill>
                <a:latin typeface="Calibri" charset="0"/>
                <a:ea typeface="Calibri" charset="0"/>
                <a:cs typeface="Calibri" charset="0"/>
              </a:rPr>
              <a:t>Experiencia del Servicio</a:t>
            </a:r>
            <a:endParaRPr lang="es-PE" sz="1400" b="1" dirty="0">
              <a:solidFill>
                <a:schemeClr val="bg1"/>
              </a:solidFill>
              <a:latin typeface="Calibri" charset="0"/>
              <a:ea typeface="Calibri" charset="0"/>
              <a:cs typeface="Calibri" charset="0"/>
            </a:endParaRPr>
          </a:p>
        </p:txBody>
      </p:sp>
      <p:sp>
        <p:nvSpPr>
          <p:cNvPr id="58" name="Rectángulo redondeado 57"/>
          <p:cNvSpPr/>
          <p:nvPr/>
        </p:nvSpPr>
        <p:spPr>
          <a:xfrm>
            <a:off x="2124320" y="3558071"/>
            <a:ext cx="1272704" cy="514978"/>
          </a:xfrm>
          <a:prstGeom prst="roundRect">
            <a:avLst>
              <a:gd name="adj" fmla="val 13224"/>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a:latin typeface="Calibri" charset="0"/>
                <a:ea typeface="Calibri" charset="0"/>
                <a:cs typeface="Calibri" charset="0"/>
              </a:rPr>
              <a:t>Expectativa del Servicio</a:t>
            </a:r>
            <a:endParaRPr lang="es-PE" sz="1400" b="1" dirty="0">
              <a:latin typeface="Calibri" charset="0"/>
              <a:ea typeface="Calibri" charset="0"/>
              <a:cs typeface="Calibri" charset="0"/>
            </a:endParaRPr>
          </a:p>
        </p:txBody>
      </p:sp>
      <p:sp>
        <p:nvSpPr>
          <p:cNvPr id="59" name="Rectángulo redondeado 58"/>
          <p:cNvSpPr/>
          <p:nvPr/>
        </p:nvSpPr>
        <p:spPr>
          <a:xfrm>
            <a:off x="510036" y="3030878"/>
            <a:ext cx="1272704" cy="514978"/>
          </a:xfrm>
          <a:prstGeom prst="roundRect">
            <a:avLst>
              <a:gd name="adj" fmla="val 13224"/>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a:solidFill>
                  <a:schemeClr val="tx1"/>
                </a:solidFill>
                <a:latin typeface="Calibri" charset="0"/>
                <a:ea typeface="Calibri" charset="0"/>
                <a:cs typeface="Calibri" charset="0"/>
              </a:rPr>
              <a:t>Satisfacción del Cliente</a:t>
            </a:r>
            <a:endParaRPr lang="es-PE" sz="1400" b="1" dirty="0">
              <a:solidFill>
                <a:schemeClr val="tx1"/>
              </a:solidFill>
              <a:latin typeface="Calibri" charset="0"/>
              <a:ea typeface="Calibri" charset="0"/>
              <a:cs typeface="Calibri" charset="0"/>
            </a:endParaRPr>
          </a:p>
        </p:txBody>
      </p:sp>
      <p:sp>
        <p:nvSpPr>
          <p:cNvPr id="11"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a:cs typeface="Calibri"/>
              </a:rPr>
              <a:t>VOZ DEL CLIENTE</a:t>
            </a:r>
            <a:endParaRPr lang="es-PE" sz="1000" dirty="0">
              <a:solidFill>
                <a:schemeClr val="bg1">
                  <a:lumMod val="65000"/>
                </a:schemeClr>
              </a:solidFill>
              <a:latin typeface="Calibri" charset="0"/>
              <a:ea typeface="Calibri" charset="0"/>
              <a:cs typeface="Calibri" charset="0"/>
            </a:endParaRPr>
          </a:p>
        </p:txBody>
      </p:sp>
    </p:spTree>
    <p:extLst>
      <p:ext uri="{BB962C8B-B14F-4D97-AF65-F5344CB8AC3E}">
        <p14:creationId xmlns:p14="http://schemas.microsoft.com/office/powerpoint/2010/main" val="200529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gual 6"/>
          <p:cNvSpPr/>
          <p:nvPr/>
        </p:nvSpPr>
        <p:spPr>
          <a:xfrm>
            <a:off x="1821604" y="3172901"/>
            <a:ext cx="270448" cy="269507"/>
          </a:xfrm>
          <a:prstGeom prst="mathEqual">
            <a:avLst/>
          </a:prstGeom>
          <a:solidFill>
            <a:srgbClr val="94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8" name="Elipse 7"/>
          <p:cNvSpPr/>
          <p:nvPr/>
        </p:nvSpPr>
        <p:spPr>
          <a:xfrm>
            <a:off x="3486621" y="3021140"/>
            <a:ext cx="537099" cy="537099"/>
          </a:xfrm>
          <a:prstGeom prst="ellipse">
            <a:avLst/>
          </a:prstGeom>
          <a:noFill/>
          <a:ln w="19050">
            <a:solidFill>
              <a:srgbClr val="9494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ángulo 8"/>
          <p:cNvSpPr/>
          <p:nvPr/>
        </p:nvSpPr>
        <p:spPr>
          <a:xfrm>
            <a:off x="3627518" y="3243923"/>
            <a:ext cx="247374" cy="69967"/>
          </a:xfrm>
          <a:prstGeom prst="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1" name="Conector angular 10"/>
          <p:cNvCxnSpPr>
            <a:endCxn id="8" idx="0"/>
          </p:cNvCxnSpPr>
          <p:nvPr/>
        </p:nvCxnSpPr>
        <p:spPr>
          <a:xfrm>
            <a:off x="3397024" y="2770925"/>
            <a:ext cx="358147" cy="250215"/>
          </a:xfrm>
          <a:prstGeom prst="bentConnector2">
            <a:avLst/>
          </a:prstGeom>
          <a:ln w="19050">
            <a:solidFill>
              <a:srgbClr val="949494"/>
            </a:solidFill>
          </a:ln>
        </p:spPr>
        <p:style>
          <a:lnRef idx="1">
            <a:schemeClr val="accent1"/>
          </a:lnRef>
          <a:fillRef idx="0">
            <a:schemeClr val="accent1"/>
          </a:fillRef>
          <a:effectRef idx="0">
            <a:schemeClr val="accent1"/>
          </a:effectRef>
          <a:fontRef idx="minor">
            <a:schemeClr val="tx1"/>
          </a:fontRef>
        </p:style>
      </p:cxnSp>
      <p:cxnSp>
        <p:nvCxnSpPr>
          <p:cNvPr id="12" name="Conector angular 11"/>
          <p:cNvCxnSpPr>
            <a:endCxn id="8" idx="4"/>
          </p:cNvCxnSpPr>
          <p:nvPr/>
        </p:nvCxnSpPr>
        <p:spPr>
          <a:xfrm flipV="1">
            <a:off x="3397024" y="3558239"/>
            <a:ext cx="358147" cy="266118"/>
          </a:xfrm>
          <a:prstGeom prst="bentConnector2">
            <a:avLst/>
          </a:prstGeom>
          <a:ln w="19050">
            <a:solidFill>
              <a:srgbClr val="949494"/>
            </a:solidFill>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a:stCxn id="8" idx="6"/>
          </p:cNvCxnSpPr>
          <p:nvPr/>
        </p:nvCxnSpPr>
        <p:spPr>
          <a:xfrm>
            <a:off x="4023720" y="3289690"/>
            <a:ext cx="414613" cy="96"/>
          </a:xfrm>
          <a:prstGeom prst="straightConnector1">
            <a:avLst/>
          </a:prstGeom>
          <a:ln w="19050">
            <a:solidFill>
              <a:srgbClr val="949494"/>
            </a:solidFill>
            <a:tailEnd type="triangle"/>
          </a:ln>
        </p:spPr>
        <p:style>
          <a:lnRef idx="1">
            <a:schemeClr val="accent1"/>
          </a:lnRef>
          <a:fillRef idx="0">
            <a:schemeClr val="accent1"/>
          </a:fillRef>
          <a:effectRef idx="0">
            <a:schemeClr val="accent1"/>
          </a:effectRef>
          <a:fontRef idx="minor">
            <a:schemeClr val="tx1"/>
          </a:fontRef>
        </p:style>
      </p:cxnSp>
      <p:sp>
        <p:nvSpPr>
          <p:cNvPr id="53" name="Rectángulo 52"/>
          <p:cNvSpPr/>
          <p:nvPr/>
        </p:nvSpPr>
        <p:spPr>
          <a:xfrm>
            <a:off x="772387" y="923581"/>
            <a:ext cx="3737572" cy="246221"/>
          </a:xfrm>
          <a:prstGeom prst="rect">
            <a:avLst/>
          </a:prstGeom>
        </p:spPr>
        <p:txBody>
          <a:bodyPr wrap="square" lIns="0" tIns="0" rIns="0" bIns="0" anchor="t">
            <a:spAutoFit/>
          </a:bodyPr>
          <a:lstStyle/>
          <a:p>
            <a:pPr>
              <a:spcBef>
                <a:spcPct val="50000"/>
              </a:spcBef>
              <a:defRPr/>
            </a:pPr>
            <a:r>
              <a:rPr lang="es-PE" sz="1600" b="1" dirty="0">
                <a:solidFill>
                  <a:srgbClr val="EE4639"/>
                </a:solidFill>
                <a:latin typeface="Calibri" charset="0"/>
                <a:ea typeface="Calibri" charset="0"/>
                <a:cs typeface="Calibri" charset="0"/>
              </a:rPr>
              <a:t>ECUACIÓN DEL CLIENTE</a:t>
            </a:r>
            <a:endParaRPr lang="es-ES" sz="1600" b="1" dirty="0">
              <a:solidFill>
                <a:srgbClr val="EE4639"/>
              </a:solidFill>
              <a:latin typeface="Calibri" charset="0"/>
              <a:ea typeface="Calibri" charset="0"/>
              <a:cs typeface="Calibri" charset="0"/>
            </a:endParaRPr>
          </a:p>
        </p:txBody>
      </p:sp>
      <p:grpSp>
        <p:nvGrpSpPr>
          <p:cNvPr id="54" name="Agrupar 53"/>
          <p:cNvGrpSpPr/>
          <p:nvPr/>
        </p:nvGrpSpPr>
        <p:grpSpPr>
          <a:xfrm>
            <a:off x="511902" y="912279"/>
            <a:ext cx="210869" cy="211672"/>
            <a:chOff x="511902" y="912278"/>
            <a:chExt cx="281320" cy="282391"/>
          </a:xfrm>
        </p:grpSpPr>
        <p:sp>
          <p:nvSpPr>
            <p:cNvPr id="55" name="Elipse 54"/>
            <p:cNvSpPr/>
            <p:nvPr/>
          </p:nvSpPr>
          <p:spPr>
            <a:xfrm rot="5400000">
              <a:off x="511366" y="912814"/>
              <a:ext cx="282391" cy="281320"/>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6" name="Imagen 55"/>
            <p:cNvPicPr>
              <a:picLocks noChangeAspect="1"/>
            </p:cNvPicPr>
            <p:nvPr/>
          </p:nvPicPr>
          <p:blipFill>
            <a:blip r:embed="rId3">
              <a:alphaModFix/>
              <a:lum bright="100000" contrast="100000"/>
            </a:blip>
            <a:stretch>
              <a:fillRect/>
            </a:stretch>
          </p:blipFill>
          <p:spPr>
            <a:xfrm rot="5400000">
              <a:off x="578093" y="979006"/>
              <a:ext cx="148937" cy="148937"/>
            </a:xfrm>
            <a:prstGeom prst="rect">
              <a:avLst/>
            </a:prstGeom>
          </p:spPr>
        </p:pic>
      </p:grpSp>
      <p:sp>
        <p:nvSpPr>
          <p:cNvPr id="57" name="Rectángulo redondeado 56"/>
          <p:cNvSpPr/>
          <p:nvPr/>
        </p:nvSpPr>
        <p:spPr>
          <a:xfrm>
            <a:off x="2124320" y="2517223"/>
            <a:ext cx="1272704" cy="514978"/>
          </a:xfrm>
          <a:prstGeom prst="roundRect">
            <a:avLst>
              <a:gd name="adj" fmla="val 1322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a:solidFill>
                  <a:schemeClr val="bg1"/>
                </a:solidFill>
                <a:latin typeface="Calibri" charset="0"/>
                <a:ea typeface="Calibri" charset="0"/>
                <a:cs typeface="Calibri" charset="0"/>
              </a:rPr>
              <a:t>Experiencia del Servicio</a:t>
            </a:r>
            <a:endParaRPr lang="es-PE" sz="1400" b="1" dirty="0">
              <a:solidFill>
                <a:schemeClr val="bg1"/>
              </a:solidFill>
              <a:latin typeface="Calibri" charset="0"/>
              <a:ea typeface="Calibri" charset="0"/>
              <a:cs typeface="Calibri" charset="0"/>
            </a:endParaRPr>
          </a:p>
        </p:txBody>
      </p:sp>
      <p:sp>
        <p:nvSpPr>
          <p:cNvPr id="58" name="Rectángulo redondeado 57"/>
          <p:cNvSpPr/>
          <p:nvPr/>
        </p:nvSpPr>
        <p:spPr>
          <a:xfrm>
            <a:off x="2124320" y="3558071"/>
            <a:ext cx="1272704" cy="514978"/>
          </a:xfrm>
          <a:prstGeom prst="roundRect">
            <a:avLst>
              <a:gd name="adj" fmla="val 13224"/>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a:latin typeface="Calibri" charset="0"/>
                <a:ea typeface="Calibri" charset="0"/>
                <a:cs typeface="Calibri" charset="0"/>
              </a:rPr>
              <a:t>Expectativa del Servicio</a:t>
            </a:r>
            <a:endParaRPr lang="es-PE" sz="1400" b="1" dirty="0">
              <a:latin typeface="Calibri" charset="0"/>
              <a:ea typeface="Calibri" charset="0"/>
              <a:cs typeface="Calibri" charset="0"/>
            </a:endParaRPr>
          </a:p>
        </p:txBody>
      </p:sp>
      <p:sp>
        <p:nvSpPr>
          <p:cNvPr id="59" name="Rectángulo redondeado 58"/>
          <p:cNvSpPr/>
          <p:nvPr/>
        </p:nvSpPr>
        <p:spPr>
          <a:xfrm>
            <a:off x="510036" y="3030878"/>
            <a:ext cx="1272704" cy="514978"/>
          </a:xfrm>
          <a:prstGeom prst="roundRect">
            <a:avLst>
              <a:gd name="adj" fmla="val 13224"/>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a:solidFill>
                  <a:schemeClr val="tx1"/>
                </a:solidFill>
                <a:latin typeface="Calibri" charset="0"/>
                <a:ea typeface="Calibri" charset="0"/>
                <a:cs typeface="Calibri" charset="0"/>
              </a:rPr>
              <a:t>Satisfacción del Cliente</a:t>
            </a:r>
            <a:endParaRPr lang="es-PE" sz="1400" b="1" dirty="0">
              <a:solidFill>
                <a:schemeClr val="tx1"/>
              </a:solidFill>
              <a:latin typeface="Calibri" charset="0"/>
              <a:ea typeface="Calibri" charset="0"/>
              <a:cs typeface="Calibri" charset="0"/>
            </a:endParaRPr>
          </a:p>
        </p:txBody>
      </p:sp>
      <p:sp>
        <p:nvSpPr>
          <p:cNvPr id="1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a:cs typeface="Calibri"/>
              </a:rPr>
              <a:t>VOZ DEL CLIENTE</a:t>
            </a:r>
            <a:endParaRPr lang="es-PE" sz="1000" dirty="0">
              <a:solidFill>
                <a:schemeClr val="bg1">
                  <a:lumMod val="65000"/>
                </a:schemeClr>
              </a:solidFill>
              <a:latin typeface="Calibri" charset="0"/>
              <a:ea typeface="Calibri" charset="0"/>
              <a:cs typeface="Calibri" charset="0"/>
            </a:endParaRPr>
          </a:p>
        </p:txBody>
      </p:sp>
    </p:spTree>
    <p:extLst>
      <p:ext uri="{BB962C8B-B14F-4D97-AF65-F5344CB8AC3E}">
        <p14:creationId xmlns:p14="http://schemas.microsoft.com/office/powerpoint/2010/main" val="644805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gual 6"/>
          <p:cNvSpPr/>
          <p:nvPr/>
        </p:nvSpPr>
        <p:spPr>
          <a:xfrm>
            <a:off x="1821604" y="3172901"/>
            <a:ext cx="270448" cy="269507"/>
          </a:xfrm>
          <a:prstGeom prst="mathEqual">
            <a:avLst/>
          </a:prstGeom>
          <a:solidFill>
            <a:srgbClr val="94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8" name="Elipse 7"/>
          <p:cNvSpPr/>
          <p:nvPr/>
        </p:nvSpPr>
        <p:spPr>
          <a:xfrm>
            <a:off x="3486621" y="3021140"/>
            <a:ext cx="537099" cy="537099"/>
          </a:xfrm>
          <a:prstGeom prst="ellipse">
            <a:avLst/>
          </a:prstGeom>
          <a:noFill/>
          <a:ln w="19050">
            <a:solidFill>
              <a:srgbClr val="9494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ángulo 8"/>
          <p:cNvSpPr/>
          <p:nvPr/>
        </p:nvSpPr>
        <p:spPr>
          <a:xfrm>
            <a:off x="3627518" y="3243923"/>
            <a:ext cx="247374" cy="69967"/>
          </a:xfrm>
          <a:prstGeom prst="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1" name="Conector angular 10"/>
          <p:cNvCxnSpPr>
            <a:endCxn id="8" idx="0"/>
          </p:cNvCxnSpPr>
          <p:nvPr/>
        </p:nvCxnSpPr>
        <p:spPr>
          <a:xfrm>
            <a:off x="3397024" y="2770925"/>
            <a:ext cx="358147" cy="250215"/>
          </a:xfrm>
          <a:prstGeom prst="bentConnector2">
            <a:avLst/>
          </a:prstGeom>
          <a:ln w="19050">
            <a:solidFill>
              <a:srgbClr val="949494"/>
            </a:solidFill>
          </a:ln>
        </p:spPr>
        <p:style>
          <a:lnRef idx="1">
            <a:schemeClr val="accent1"/>
          </a:lnRef>
          <a:fillRef idx="0">
            <a:schemeClr val="accent1"/>
          </a:fillRef>
          <a:effectRef idx="0">
            <a:schemeClr val="accent1"/>
          </a:effectRef>
          <a:fontRef idx="minor">
            <a:schemeClr val="tx1"/>
          </a:fontRef>
        </p:style>
      </p:cxnSp>
      <p:cxnSp>
        <p:nvCxnSpPr>
          <p:cNvPr id="12" name="Conector angular 11"/>
          <p:cNvCxnSpPr>
            <a:endCxn id="8" idx="4"/>
          </p:cNvCxnSpPr>
          <p:nvPr/>
        </p:nvCxnSpPr>
        <p:spPr>
          <a:xfrm flipV="1">
            <a:off x="3397024" y="3558239"/>
            <a:ext cx="358147" cy="266118"/>
          </a:xfrm>
          <a:prstGeom prst="bentConnector2">
            <a:avLst/>
          </a:prstGeom>
          <a:ln w="19050">
            <a:solidFill>
              <a:srgbClr val="949494"/>
            </a:solidFill>
          </a:ln>
        </p:spPr>
        <p:style>
          <a:lnRef idx="1">
            <a:schemeClr val="accent1"/>
          </a:lnRef>
          <a:fillRef idx="0">
            <a:schemeClr val="accent1"/>
          </a:fillRef>
          <a:effectRef idx="0">
            <a:schemeClr val="accent1"/>
          </a:effectRef>
          <a:fontRef idx="minor">
            <a:schemeClr val="tx1"/>
          </a:fontRef>
        </p:style>
      </p:cxnSp>
      <p:cxnSp>
        <p:nvCxnSpPr>
          <p:cNvPr id="35" name="Conector angular 34"/>
          <p:cNvCxnSpPr/>
          <p:nvPr/>
        </p:nvCxnSpPr>
        <p:spPr>
          <a:xfrm rot="10800000" flipV="1">
            <a:off x="4438333" y="1834070"/>
            <a:ext cx="12700" cy="2908595"/>
          </a:xfrm>
          <a:prstGeom prst="bentConnector3">
            <a:avLst>
              <a:gd name="adj1" fmla="val 1800000"/>
            </a:avLst>
          </a:prstGeom>
          <a:ln w="19050">
            <a:solidFill>
              <a:srgbClr val="94949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a:stCxn id="8" idx="6"/>
          </p:cNvCxnSpPr>
          <p:nvPr/>
        </p:nvCxnSpPr>
        <p:spPr>
          <a:xfrm>
            <a:off x="4023720" y="3289690"/>
            <a:ext cx="414613" cy="96"/>
          </a:xfrm>
          <a:prstGeom prst="straightConnector1">
            <a:avLst/>
          </a:prstGeom>
          <a:ln w="19050">
            <a:solidFill>
              <a:srgbClr val="949494"/>
            </a:solidFill>
            <a:tailEnd type="triangle"/>
          </a:ln>
        </p:spPr>
        <p:style>
          <a:lnRef idx="1">
            <a:schemeClr val="accent1"/>
          </a:lnRef>
          <a:fillRef idx="0">
            <a:schemeClr val="accent1"/>
          </a:fillRef>
          <a:effectRef idx="0">
            <a:schemeClr val="accent1"/>
          </a:effectRef>
          <a:fontRef idx="minor">
            <a:schemeClr val="tx1"/>
          </a:fontRef>
        </p:style>
      </p:cxnSp>
      <p:sp>
        <p:nvSpPr>
          <p:cNvPr id="53" name="Rectángulo 52"/>
          <p:cNvSpPr/>
          <p:nvPr/>
        </p:nvSpPr>
        <p:spPr>
          <a:xfrm>
            <a:off x="772387" y="923581"/>
            <a:ext cx="3737572" cy="246221"/>
          </a:xfrm>
          <a:prstGeom prst="rect">
            <a:avLst/>
          </a:prstGeom>
        </p:spPr>
        <p:txBody>
          <a:bodyPr wrap="square" lIns="0" tIns="0" rIns="0" bIns="0" anchor="t">
            <a:spAutoFit/>
          </a:bodyPr>
          <a:lstStyle/>
          <a:p>
            <a:pPr>
              <a:spcBef>
                <a:spcPct val="50000"/>
              </a:spcBef>
              <a:defRPr/>
            </a:pPr>
            <a:r>
              <a:rPr lang="es-PE" sz="1600" b="1" dirty="0">
                <a:solidFill>
                  <a:srgbClr val="EE4639"/>
                </a:solidFill>
                <a:latin typeface="Calibri" charset="0"/>
                <a:ea typeface="Calibri" charset="0"/>
                <a:cs typeface="Calibri" charset="0"/>
              </a:rPr>
              <a:t>ECUACIÓN DEL CLIENTE</a:t>
            </a:r>
            <a:endParaRPr lang="es-ES" sz="1600" b="1" dirty="0">
              <a:solidFill>
                <a:srgbClr val="EE4639"/>
              </a:solidFill>
              <a:latin typeface="Calibri" charset="0"/>
              <a:ea typeface="Calibri" charset="0"/>
              <a:cs typeface="Calibri" charset="0"/>
            </a:endParaRPr>
          </a:p>
        </p:txBody>
      </p:sp>
      <p:grpSp>
        <p:nvGrpSpPr>
          <p:cNvPr id="54" name="Agrupar 53"/>
          <p:cNvGrpSpPr/>
          <p:nvPr/>
        </p:nvGrpSpPr>
        <p:grpSpPr>
          <a:xfrm>
            <a:off x="511902" y="912279"/>
            <a:ext cx="210869" cy="211672"/>
            <a:chOff x="511902" y="912278"/>
            <a:chExt cx="281320" cy="282391"/>
          </a:xfrm>
        </p:grpSpPr>
        <p:sp>
          <p:nvSpPr>
            <p:cNvPr id="55" name="Elipse 54"/>
            <p:cNvSpPr/>
            <p:nvPr/>
          </p:nvSpPr>
          <p:spPr>
            <a:xfrm rot="5400000">
              <a:off x="511366" y="912814"/>
              <a:ext cx="282391" cy="281320"/>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6" name="Imagen 55"/>
            <p:cNvPicPr>
              <a:picLocks noChangeAspect="1"/>
            </p:cNvPicPr>
            <p:nvPr/>
          </p:nvPicPr>
          <p:blipFill>
            <a:blip r:embed="rId3">
              <a:alphaModFix/>
              <a:lum bright="100000" contrast="100000"/>
            </a:blip>
            <a:stretch>
              <a:fillRect/>
            </a:stretch>
          </p:blipFill>
          <p:spPr>
            <a:xfrm rot="5400000">
              <a:off x="578093" y="979006"/>
              <a:ext cx="148937" cy="148937"/>
            </a:xfrm>
            <a:prstGeom prst="rect">
              <a:avLst/>
            </a:prstGeom>
          </p:spPr>
        </p:pic>
      </p:grpSp>
      <p:sp>
        <p:nvSpPr>
          <p:cNvPr id="57" name="Rectángulo redondeado 56"/>
          <p:cNvSpPr/>
          <p:nvPr/>
        </p:nvSpPr>
        <p:spPr>
          <a:xfrm>
            <a:off x="2124320" y="2517223"/>
            <a:ext cx="1272704" cy="514978"/>
          </a:xfrm>
          <a:prstGeom prst="roundRect">
            <a:avLst>
              <a:gd name="adj" fmla="val 1322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a:solidFill>
                  <a:schemeClr val="bg1"/>
                </a:solidFill>
                <a:latin typeface="Calibri" charset="0"/>
                <a:ea typeface="Calibri" charset="0"/>
                <a:cs typeface="Calibri" charset="0"/>
              </a:rPr>
              <a:t>Experiencia del Servicio</a:t>
            </a:r>
            <a:endParaRPr lang="es-PE" sz="1400" b="1" dirty="0">
              <a:solidFill>
                <a:schemeClr val="bg1"/>
              </a:solidFill>
              <a:latin typeface="Calibri" charset="0"/>
              <a:ea typeface="Calibri" charset="0"/>
              <a:cs typeface="Calibri" charset="0"/>
            </a:endParaRPr>
          </a:p>
        </p:txBody>
      </p:sp>
      <p:sp>
        <p:nvSpPr>
          <p:cNvPr id="58" name="Rectángulo redondeado 57"/>
          <p:cNvSpPr/>
          <p:nvPr/>
        </p:nvSpPr>
        <p:spPr>
          <a:xfrm>
            <a:off x="2124320" y="3558071"/>
            <a:ext cx="1272704" cy="514978"/>
          </a:xfrm>
          <a:prstGeom prst="roundRect">
            <a:avLst>
              <a:gd name="adj" fmla="val 13224"/>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a:latin typeface="Calibri" charset="0"/>
                <a:ea typeface="Calibri" charset="0"/>
                <a:cs typeface="Calibri" charset="0"/>
              </a:rPr>
              <a:t>Expectativa del Servicio</a:t>
            </a:r>
            <a:endParaRPr lang="es-PE" sz="1400" b="1" dirty="0">
              <a:latin typeface="Calibri" charset="0"/>
              <a:ea typeface="Calibri" charset="0"/>
              <a:cs typeface="Calibri" charset="0"/>
            </a:endParaRPr>
          </a:p>
        </p:txBody>
      </p:sp>
      <p:sp>
        <p:nvSpPr>
          <p:cNvPr id="59" name="Rectángulo redondeado 58"/>
          <p:cNvSpPr/>
          <p:nvPr/>
        </p:nvSpPr>
        <p:spPr>
          <a:xfrm>
            <a:off x="510036" y="3030878"/>
            <a:ext cx="1272704" cy="514978"/>
          </a:xfrm>
          <a:prstGeom prst="roundRect">
            <a:avLst>
              <a:gd name="adj" fmla="val 13224"/>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a:solidFill>
                  <a:schemeClr val="tx1"/>
                </a:solidFill>
                <a:latin typeface="Calibri" charset="0"/>
                <a:ea typeface="Calibri" charset="0"/>
                <a:cs typeface="Calibri" charset="0"/>
              </a:rPr>
              <a:t>Satisfacción del Cliente</a:t>
            </a:r>
            <a:endParaRPr lang="es-PE" sz="1400" b="1" dirty="0">
              <a:solidFill>
                <a:schemeClr val="tx1"/>
              </a:solidFill>
              <a:latin typeface="Calibri" charset="0"/>
              <a:ea typeface="Calibri" charset="0"/>
              <a:cs typeface="Calibri" charset="0"/>
            </a:endParaRPr>
          </a:p>
        </p:txBody>
      </p:sp>
      <p:sp>
        <p:nvSpPr>
          <p:cNvPr id="17"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a:cs typeface="Calibri"/>
              </a:rPr>
              <a:t>VOZ DEL CLIENTE</a:t>
            </a:r>
            <a:endParaRPr lang="es-PE" sz="1000" dirty="0">
              <a:solidFill>
                <a:schemeClr val="bg1">
                  <a:lumMod val="65000"/>
                </a:schemeClr>
              </a:solidFill>
              <a:latin typeface="Calibri" charset="0"/>
              <a:ea typeface="Calibri" charset="0"/>
              <a:cs typeface="Calibri" charset="0"/>
            </a:endParaRPr>
          </a:p>
        </p:txBody>
      </p:sp>
    </p:spTree>
    <p:extLst>
      <p:ext uri="{BB962C8B-B14F-4D97-AF65-F5344CB8AC3E}">
        <p14:creationId xmlns:p14="http://schemas.microsoft.com/office/powerpoint/2010/main" val="484922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gual 6"/>
          <p:cNvSpPr/>
          <p:nvPr/>
        </p:nvSpPr>
        <p:spPr>
          <a:xfrm>
            <a:off x="1821604" y="3172901"/>
            <a:ext cx="270448" cy="269507"/>
          </a:xfrm>
          <a:prstGeom prst="mathEqual">
            <a:avLst/>
          </a:prstGeom>
          <a:solidFill>
            <a:srgbClr val="94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8" name="Elipse 7"/>
          <p:cNvSpPr/>
          <p:nvPr/>
        </p:nvSpPr>
        <p:spPr>
          <a:xfrm>
            <a:off x="3486621" y="3021140"/>
            <a:ext cx="537099" cy="537099"/>
          </a:xfrm>
          <a:prstGeom prst="ellipse">
            <a:avLst/>
          </a:prstGeom>
          <a:noFill/>
          <a:ln w="19050">
            <a:solidFill>
              <a:srgbClr val="9494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ángulo 8"/>
          <p:cNvSpPr/>
          <p:nvPr/>
        </p:nvSpPr>
        <p:spPr>
          <a:xfrm>
            <a:off x="3627518" y="3243923"/>
            <a:ext cx="247374" cy="69967"/>
          </a:xfrm>
          <a:prstGeom prst="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1" name="Conector angular 10"/>
          <p:cNvCxnSpPr>
            <a:endCxn id="8" idx="0"/>
          </p:cNvCxnSpPr>
          <p:nvPr/>
        </p:nvCxnSpPr>
        <p:spPr>
          <a:xfrm>
            <a:off x="3397024" y="2770925"/>
            <a:ext cx="358147" cy="250215"/>
          </a:xfrm>
          <a:prstGeom prst="bentConnector2">
            <a:avLst/>
          </a:prstGeom>
          <a:ln w="19050">
            <a:solidFill>
              <a:srgbClr val="949494"/>
            </a:solidFill>
          </a:ln>
        </p:spPr>
        <p:style>
          <a:lnRef idx="1">
            <a:schemeClr val="accent1"/>
          </a:lnRef>
          <a:fillRef idx="0">
            <a:schemeClr val="accent1"/>
          </a:fillRef>
          <a:effectRef idx="0">
            <a:schemeClr val="accent1"/>
          </a:effectRef>
          <a:fontRef idx="minor">
            <a:schemeClr val="tx1"/>
          </a:fontRef>
        </p:style>
      </p:cxnSp>
      <p:cxnSp>
        <p:nvCxnSpPr>
          <p:cNvPr id="12" name="Conector angular 11"/>
          <p:cNvCxnSpPr>
            <a:endCxn id="8" idx="4"/>
          </p:cNvCxnSpPr>
          <p:nvPr/>
        </p:nvCxnSpPr>
        <p:spPr>
          <a:xfrm flipV="1">
            <a:off x="3397024" y="3558239"/>
            <a:ext cx="358147" cy="266118"/>
          </a:xfrm>
          <a:prstGeom prst="bentConnector2">
            <a:avLst/>
          </a:prstGeom>
          <a:ln w="19050">
            <a:solidFill>
              <a:srgbClr val="949494"/>
            </a:solidFill>
          </a:ln>
        </p:spPr>
        <p:style>
          <a:lnRef idx="1">
            <a:schemeClr val="accent1"/>
          </a:lnRef>
          <a:fillRef idx="0">
            <a:schemeClr val="accent1"/>
          </a:fillRef>
          <a:effectRef idx="0">
            <a:schemeClr val="accent1"/>
          </a:effectRef>
          <a:fontRef idx="minor">
            <a:schemeClr val="tx1"/>
          </a:fontRef>
        </p:style>
      </p:cxnSp>
      <p:cxnSp>
        <p:nvCxnSpPr>
          <p:cNvPr id="35" name="Conector angular 34"/>
          <p:cNvCxnSpPr/>
          <p:nvPr/>
        </p:nvCxnSpPr>
        <p:spPr>
          <a:xfrm rot="10800000" flipV="1">
            <a:off x="4438333" y="1834070"/>
            <a:ext cx="12700" cy="2908595"/>
          </a:xfrm>
          <a:prstGeom prst="bentConnector3">
            <a:avLst>
              <a:gd name="adj1" fmla="val 1800000"/>
            </a:avLst>
          </a:prstGeom>
          <a:ln w="19050">
            <a:solidFill>
              <a:srgbClr val="94949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a:stCxn id="8" idx="6"/>
          </p:cNvCxnSpPr>
          <p:nvPr/>
        </p:nvCxnSpPr>
        <p:spPr>
          <a:xfrm>
            <a:off x="4023720" y="3289690"/>
            <a:ext cx="414613" cy="96"/>
          </a:xfrm>
          <a:prstGeom prst="straightConnector1">
            <a:avLst/>
          </a:prstGeom>
          <a:ln w="19050">
            <a:solidFill>
              <a:srgbClr val="949494"/>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p:cNvCxnSpPr/>
          <p:nvPr/>
        </p:nvCxnSpPr>
        <p:spPr>
          <a:xfrm>
            <a:off x="6055359" y="1718561"/>
            <a:ext cx="309312" cy="0"/>
          </a:xfrm>
          <a:prstGeom prst="straightConnector1">
            <a:avLst/>
          </a:prstGeom>
          <a:ln w="19050">
            <a:solidFill>
              <a:srgbClr val="949494"/>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p:cNvCxnSpPr/>
          <p:nvPr/>
        </p:nvCxnSpPr>
        <p:spPr>
          <a:xfrm>
            <a:off x="7464079" y="1718561"/>
            <a:ext cx="309312" cy="0"/>
          </a:xfrm>
          <a:prstGeom prst="straightConnector1">
            <a:avLst/>
          </a:prstGeom>
          <a:ln w="19050">
            <a:solidFill>
              <a:srgbClr val="949494"/>
            </a:solidFill>
            <a:tailEnd type="triangle"/>
          </a:ln>
        </p:spPr>
        <p:style>
          <a:lnRef idx="1">
            <a:schemeClr val="accent1"/>
          </a:lnRef>
          <a:fillRef idx="0">
            <a:schemeClr val="accent1"/>
          </a:fillRef>
          <a:effectRef idx="0">
            <a:schemeClr val="accent1"/>
          </a:effectRef>
          <a:fontRef idx="minor">
            <a:schemeClr val="tx1"/>
          </a:fontRef>
        </p:style>
      </p:cxnSp>
      <p:grpSp>
        <p:nvGrpSpPr>
          <p:cNvPr id="6" name="Agrupar 5"/>
          <p:cNvGrpSpPr/>
          <p:nvPr/>
        </p:nvGrpSpPr>
        <p:grpSpPr>
          <a:xfrm>
            <a:off x="4438333" y="1122059"/>
            <a:ext cx="1617027" cy="1193005"/>
            <a:chOff x="4438333" y="1018055"/>
            <a:chExt cx="1617027" cy="1193005"/>
          </a:xfrm>
        </p:grpSpPr>
        <p:grpSp>
          <p:nvGrpSpPr>
            <p:cNvPr id="21" name="Agrupar 20"/>
            <p:cNvGrpSpPr/>
            <p:nvPr/>
          </p:nvGrpSpPr>
          <p:grpSpPr>
            <a:xfrm>
              <a:off x="4819610" y="1457082"/>
              <a:ext cx="866839" cy="753978"/>
              <a:chOff x="5430253" y="1166586"/>
              <a:chExt cx="671629" cy="605322"/>
            </a:xfrm>
          </p:grpSpPr>
          <p:sp>
            <p:nvSpPr>
              <p:cNvPr id="16" name="Rectángulo 15"/>
              <p:cNvSpPr/>
              <p:nvPr/>
            </p:nvSpPr>
            <p:spPr>
              <a:xfrm>
                <a:off x="5430253" y="1166586"/>
                <a:ext cx="314960" cy="605322"/>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Rectángulo 16"/>
              <p:cNvSpPr/>
              <p:nvPr/>
            </p:nvSpPr>
            <p:spPr>
              <a:xfrm>
                <a:off x="5786922" y="1426761"/>
                <a:ext cx="314960" cy="345147"/>
              </a:xfrm>
              <a:prstGeom prst="rect">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8" name="Rectángulo 17"/>
            <p:cNvSpPr/>
            <p:nvPr/>
          </p:nvSpPr>
          <p:spPr>
            <a:xfrm>
              <a:off x="4438333" y="1018055"/>
              <a:ext cx="1617027" cy="35263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300" b="1" dirty="0">
                  <a:solidFill>
                    <a:schemeClr val="tx1"/>
                  </a:solidFill>
                  <a:latin typeface="Calibri" charset="0"/>
                  <a:ea typeface="Calibri" charset="0"/>
                  <a:cs typeface="Calibri" charset="0"/>
                </a:rPr>
                <a:t>Mayor a lo Esperado</a:t>
              </a:r>
            </a:p>
          </p:txBody>
        </p:sp>
        <p:cxnSp>
          <p:nvCxnSpPr>
            <p:cNvPr id="13" name="Conector recto 12"/>
            <p:cNvCxnSpPr/>
            <p:nvPr/>
          </p:nvCxnSpPr>
          <p:spPr>
            <a:xfrm>
              <a:off x="4660053" y="2211060"/>
              <a:ext cx="117178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3" name="Rectángulo 52"/>
          <p:cNvSpPr/>
          <p:nvPr/>
        </p:nvSpPr>
        <p:spPr>
          <a:xfrm>
            <a:off x="772387" y="923581"/>
            <a:ext cx="3737572" cy="246221"/>
          </a:xfrm>
          <a:prstGeom prst="rect">
            <a:avLst/>
          </a:prstGeom>
        </p:spPr>
        <p:txBody>
          <a:bodyPr wrap="square" lIns="0" tIns="0" rIns="0" bIns="0" anchor="t">
            <a:spAutoFit/>
          </a:bodyPr>
          <a:lstStyle/>
          <a:p>
            <a:pPr>
              <a:spcBef>
                <a:spcPct val="50000"/>
              </a:spcBef>
              <a:defRPr/>
            </a:pPr>
            <a:r>
              <a:rPr lang="es-PE" sz="1600" b="1" dirty="0">
                <a:solidFill>
                  <a:srgbClr val="EE4639"/>
                </a:solidFill>
                <a:latin typeface="Calibri" charset="0"/>
                <a:ea typeface="Calibri" charset="0"/>
                <a:cs typeface="Calibri" charset="0"/>
              </a:rPr>
              <a:t>ECUACIÓN DEL CLIENTE</a:t>
            </a:r>
            <a:endParaRPr lang="es-ES" sz="1600" b="1" dirty="0">
              <a:solidFill>
                <a:srgbClr val="EE4639"/>
              </a:solidFill>
              <a:latin typeface="Calibri" charset="0"/>
              <a:ea typeface="Calibri" charset="0"/>
              <a:cs typeface="Calibri" charset="0"/>
            </a:endParaRPr>
          </a:p>
        </p:txBody>
      </p:sp>
      <p:grpSp>
        <p:nvGrpSpPr>
          <p:cNvPr id="54" name="Agrupar 53"/>
          <p:cNvGrpSpPr/>
          <p:nvPr/>
        </p:nvGrpSpPr>
        <p:grpSpPr>
          <a:xfrm>
            <a:off x="511902" y="912279"/>
            <a:ext cx="210869" cy="211672"/>
            <a:chOff x="511902" y="912278"/>
            <a:chExt cx="281320" cy="282391"/>
          </a:xfrm>
        </p:grpSpPr>
        <p:sp>
          <p:nvSpPr>
            <p:cNvPr id="55" name="Elipse 54"/>
            <p:cNvSpPr/>
            <p:nvPr/>
          </p:nvSpPr>
          <p:spPr>
            <a:xfrm rot="5400000">
              <a:off x="511366" y="912814"/>
              <a:ext cx="282391" cy="281320"/>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6" name="Imagen 55"/>
            <p:cNvPicPr>
              <a:picLocks noChangeAspect="1"/>
            </p:cNvPicPr>
            <p:nvPr/>
          </p:nvPicPr>
          <p:blipFill>
            <a:blip r:embed="rId3">
              <a:alphaModFix/>
              <a:lum bright="100000" contrast="100000"/>
            </a:blip>
            <a:stretch>
              <a:fillRect/>
            </a:stretch>
          </p:blipFill>
          <p:spPr>
            <a:xfrm rot="5400000">
              <a:off x="578093" y="979006"/>
              <a:ext cx="148937" cy="148937"/>
            </a:xfrm>
            <a:prstGeom prst="rect">
              <a:avLst/>
            </a:prstGeom>
          </p:spPr>
        </p:pic>
      </p:grpSp>
      <p:sp>
        <p:nvSpPr>
          <p:cNvPr id="57" name="Rectángulo redondeado 56"/>
          <p:cNvSpPr/>
          <p:nvPr/>
        </p:nvSpPr>
        <p:spPr>
          <a:xfrm>
            <a:off x="2124320" y="2517223"/>
            <a:ext cx="1272704" cy="514978"/>
          </a:xfrm>
          <a:prstGeom prst="roundRect">
            <a:avLst>
              <a:gd name="adj" fmla="val 1322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a:solidFill>
                  <a:schemeClr val="bg1"/>
                </a:solidFill>
                <a:latin typeface="Calibri" charset="0"/>
                <a:ea typeface="Calibri" charset="0"/>
                <a:cs typeface="Calibri" charset="0"/>
              </a:rPr>
              <a:t>Experiencia del Servicio</a:t>
            </a:r>
            <a:endParaRPr lang="es-PE" sz="1400" b="1" dirty="0">
              <a:solidFill>
                <a:schemeClr val="bg1"/>
              </a:solidFill>
              <a:latin typeface="Calibri" charset="0"/>
              <a:ea typeface="Calibri" charset="0"/>
              <a:cs typeface="Calibri" charset="0"/>
            </a:endParaRPr>
          </a:p>
        </p:txBody>
      </p:sp>
      <p:sp>
        <p:nvSpPr>
          <p:cNvPr id="58" name="Rectángulo redondeado 57"/>
          <p:cNvSpPr/>
          <p:nvPr/>
        </p:nvSpPr>
        <p:spPr>
          <a:xfrm>
            <a:off x="2124320" y="3558071"/>
            <a:ext cx="1272704" cy="514978"/>
          </a:xfrm>
          <a:prstGeom prst="roundRect">
            <a:avLst>
              <a:gd name="adj" fmla="val 13224"/>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a:latin typeface="Calibri" charset="0"/>
                <a:ea typeface="Calibri" charset="0"/>
                <a:cs typeface="Calibri" charset="0"/>
              </a:rPr>
              <a:t>Expectativa del Servicio</a:t>
            </a:r>
            <a:endParaRPr lang="es-PE" sz="1400" b="1" dirty="0">
              <a:latin typeface="Calibri" charset="0"/>
              <a:ea typeface="Calibri" charset="0"/>
              <a:cs typeface="Calibri" charset="0"/>
            </a:endParaRPr>
          </a:p>
        </p:txBody>
      </p:sp>
      <p:sp>
        <p:nvSpPr>
          <p:cNvPr id="59" name="Rectángulo redondeado 58"/>
          <p:cNvSpPr/>
          <p:nvPr/>
        </p:nvSpPr>
        <p:spPr>
          <a:xfrm>
            <a:off x="510036" y="3030878"/>
            <a:ext cx="1272704" cy="514978"/>
          </a:xfrm>
          <a:prstGeom prst="roundRect">
            <a:avLst>
              <a:gd name="adj" fmla="val 13224"/>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a:solidFill>
                  <a:schemeClr val="tx1"/>
                </a:solidFill>
                <a:latin typeface="Calibri" charset="0"/>
                <a:ea typeface="Calibri" charset="0"/>
                <a:cs typeface="Calibri" charset="0"/>
              </a:rPr>
              <a:t>Satisfacción del Cliente</a:t>
            </a:r>
            <a:endParaRPr lang="es-PE" sz="1400" b="1" dirty="0">
              <a:solidFill>
                <a:schemeClr val="tx1"/>
              </a:solidFill>
              <a:latin typeface="Calibri" charset="0"/>
              <a:ea typeface="Calibri" charset="0"/>
              <a:cs typeface="Calibri" charset="0"/>
            </a:endParaRPr>
          </a:p>
        </p:txBody>
      </p:sp>
      <p:sp>
        <p:nvSpPr>
          <p:cNvPr id="61" name="Rectángulo redondeado 60"/>
          <p:cNvSpPr/>
          <p:nvPr/>
        </p:nvSpPr>
        <p:spPr>
          <a:xfrm>
            <a:off x="6363648" y="1563746"/>
            <a:ext cx="1100431" cy="309630"/>
          </a:xfrm>
          <a:prstGeom prst="roundRect">
            <a:avLst>
              <a:gd name="adj" fmla="val 1322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dirty="0">
                <a:solidFill>
                  <a:schemeClr val="tx1"/>
                </a:solidFill>
                <a:latin typeface="Calibri" charset="0"/>
                <a:ea typeface="Calibri" charset="0"/>
                <a:cs typeface="Calibri" charset="0"/>
              </a:rPr>
              <a:t>Encantado</a:t>
            </a:r>
          </a:p>
        </p:txBody>
      </p:sp>
      <p:grpSp>
        <p:nvGrpSpPr>
          <p:cNvPr id="5" name="Agrupar 4"/>
          <p:cNvGrpSpPr/>
          <p:nvPr/>
        </p:nvGrpSpPr>
        <p:grpSpPr>
          <a:xfrm>
            <a:off x="7773391" y="1018055"/>
            <a:ext cx="902297" cy="1401012"/>
            <a:chOff x="7773391" y="1018055"/>
            <a:chExt cx="902297" cy="1401012"/>
          </a:xfrm>
        </p:grpSpPr>
        <p:pic>
          <p:nvPicPr>
            <p:cNvPr id="41" name="Imagen 40"/>
            <p:cNvPicPr>
              <a:picLocks noChangeAspect="1"/>
            </p:cNvPicPr>
            <p:nvPr/>
          </p:nvPicPr>
          <p:blipFill rotWithShape="1">
            <a:blip r:embed="rId4"/>
            <a:srcRect b="54378"/>
            <a:stretch/>
          </p:blipFill>
          <p:spPr>
            <a:xfrm>
              <a:off x="7773391" y="1018055"/>
              <a:ext cx="902297" cy="1195682"/>
            </a:xfrm>
            <a:prstGeom prst="rect">
              <a:avLst/>
            </a:prstGeom>
          </p:spPr>
        </p:pic>
        <p:cxnSp>
          <p:nvCxnSpPr>
            <p:cNvPr id="47" name="Conector recto 46"/>
            <p:cNvCxnSpPr/>
            <p:nvPr/>
          </p:nvCxnSpPr>
          <p:spPr>
            <a:xfrm>
              <a:off x="7773391" y="2211060"/>
              <a:ext cx="90229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7843872" y="2234401"/>
              <a:ext cx="781997" cy="184666"/>
            </a:xfrm>
            <a:prstGeom prst="rect">
              <a:avLst/>
            </a:prstGeom>
            <a:noFill/>
          </p:spPr>
          <p:txBody>
            <a:bodyPr wrap="square" lIns="0" tIns="0" rIns="0" bIns="0" rtlCol="0">
              <a:spAutoFit/>
            </a:bodyPr>
            <a:lstStyle/>
            <a:p>
              <a:pPr algn="ctr"/>
              <a:r>
                <a:rPr lang="es-ES_tradnl" sz="1200" b="1" dirty="0">
                  <a:solidFill>
                    <a:srgbClr val="714FA0"/>
                  </a:solidFill>
                  <a:latin typeface="Calibri" charset="0"/>
                  <a:ea typeface="Calibri" charset="0"/>
                  <a:cs typeface="Calibri" charset="0"/>
                </a:rPr>
                <a:t>LEAL</a:t>
              </a:r>
              <a:endParaRPr lang="es-ES_tradnl" sz="1400" b="1" dirty="0">
                <a:solidFill>
                  <a:srgbClr val="714FA0"/>
                </a:solidFill>
                <a:latin typeface="Calibri" charset="0"/>
                <a:ea typeface="Calibri" charset="0"/>
                <a:cs typeface="Calibri" charset="0"/>
              </a:endParaRPr>
            </a:p>
          </p:txBody>
        </p:sp>
      </p:grpSp>
      <p:sp>
        <p:nvSpPr>
          <p:cNvPr id="30"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a:cs typeface="Calibri"/>
              </a:rPr>
              <a:t>VOZ DEL CLIENTE</a:t>
            </a:r>
            <a:endParaRPr lang="es-PE" sz="1000" dirty="0">
              <a:solidFill>
                <a:schemeClr val="bg1">
                  <a:lumMod val="65000"/>
                </a:schemeClr>
              </a:solidFill>
              <a:latin typeface="Calibri" charset="0"/>
              <a:ea typeface="Calibri" charset="0"/>
              <a:cs typeface="Calibri" charset="0"/>
            </a:endParaRPr>
          </a:p>
        </p:txBody>
      </p:sp>
    </p:spTree>
    <p:extLst>
      <p:ext uri="{BB962C8B-B14F-4D97-AF65-F5344CB8AC3E}">
        <p14:creationId xmlns:p14="http://schemas.microsoft.com/office/powerpoint/2010/main" val="1119917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p:cNvGrpSpPr/>
          <p:nvPr/>
        </p:nvGrpSpPr>
        <p:grpSpPr>
          <a:xfrm>
            <a:off x="7575886" y="2603209"/>
            <a:ext cx="1109908" cy="1064192"/>
            <a:chOff x="7575886" y="2750936"/>
            <a:chExt cx="1109908" cy="1064192"/>
          </a:xfrm>
        </p:grpSpPr>
        <p:pic>
          <p:nvPicPr>
            <p:cNvPr id="62" name="Imagen 61"/>
            <p:cNvPicPr>
              <a:picLocks noChangeAspect="1"/>
            </p:cNvPicPr>
            <p:nvPr/>
          </p:nvPicPr>
          <p:blipFill rotWithShape="1">
            <a:blip r:embed="rId3"/>
            <a:srcRect b="61808"/>
            <a:stretch/>
          </p:blipFill>
          <p:spPr>
            <a:xfrm>
              <a:off x="7575886" y="2750936"/>
              <a:ext cx="1037921" cy="847041"/>
            </a:xfrm>
            <a:prstGeom prst="rect">
              <a:avLst/>
            </a:prstGeom>
          </p:spPr>
        </p:pic>
        <p:cxnSp>
          <p:nvCxnSpPr>
            <p:cNvPr id="46" name="Conector recto 45"/>
            <p:cNvCxnSpPr/>
            <p:nvPr/>
          </p:nvCxnSpPr>
          <p:spPr>
            <a:xfrm>
              <a:off x="7773391" y="3598763"/>
              <a:ext cx="9124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CuadroTexto 49"/>
            <p:cNvSpPr txBox="1"/>
            <p:nvPr/>
          </p:nvSpPr>
          <p:spPr>
            <a:xfrm>
              <a:off x="7773392" y="3630462"/>
              <a:ext cx="852478" cy="184666"/>
            </a:xfrm>
            <a:prstGeom prst="rect">
              <a:avLst/>
            </a:prstGeom>
            <a:noFill/>
          </p:spPr>
          <p:txBody>
            <a:bodyPr wrap="square" lIns="0" tIns="0" rIns="0" bIns="0" rtlCol="0">
              <a:spAutoFit/>
            </a:bodyPr>
            <a:lstStyle/>
            <a:p>
              <a:pPr algn="ctr"/>
              <a:r>
                <a:rPr lang="es-PE" sz="1200" b="1">
                  <a:solidFill>
                    <a:srgbClr val="8EC540"/>
                  </a:solidFill>
                  <a:latin typeface="Calibri" charset="0"/>
                  <a:ea typeface="Calibri" charset="0"/>
                  <a:cs typeface="Calibri" charset="0"/>
                </a:rPr>
                <a:t>VULNERABLE</a:t>
              </a:r>
              <a:endParaRPr lang="es-PE" sz="1200" b="1" dirty="0">
                <a:solidFill>
                  <a:srgbClr val="8EC540"/>
                </a:solidFill>
                <a:latin typeface="Calibri" charset="0"/>
                <a:ea typeface="Calibri" charset="0"/>
                <a:cs typeface="Calibri" charset="0"/>
              </a:endParaRPr>
            </a:p>
          </p:txBody>
        </p:sp>
      </p:grpSp>
      <p:sp>
        <p:nvSpPr>
          <p:cNvPr id="7" name="Igual 6"/>
          <p:cNvSpPr/>
          <p:nvPr/>
        </p:nvSpPr>
        <p:spPr>
          <a:xfrm>
            <a:off x="1821604" y="3172901"/>
            <a:ext cx="270448" cy="269507"/>
          </a:xfrm>
          <a:prstGeom prst="mathEqual">
            <a:avLst/>
          </a:prstGeom>
          <a:solidFill>
            <a:srgbClr val="94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8" name="Elipse 7"/>
          <p:cNvSpPr/>
          <p:nvPr/>
        </p:nvSpPr>
        <p:spPr>
          <a:xfrm>
            <a:off x="3486621" y="3021140"/>
            <a:ext cx="537099" cy="537099"/>
          </a:xfrm>
          <a:prstGeom prst="ellipse">
            <a:avLst/>
          </a:prstGeom>
          <a:noFill/>
          <a:ln w="19050">
            <a:solidFill>
              <a:srgbClr val="9494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ángulo 8"/>
          <p:cNvSpPr/>
          <p:nvPr/>
        </p:nvSpPr>
        <p:spPr>
          <a:xfrm>
            <a:off x="3627518" y="3243923"/>
            <a:ext cx="247374" cy="69967"/>
          </a:xfrm>
          <a:prstGeom prst="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1" name="Conector angular 10"/>
          <p:cNvCxnSpPr>
            <a:endCxn id="8" idx="0"/>
          </p:cNvCxnSpPr>
          <p:nvPr/>
        </p:nvCxnSpPr>
        <p:spPr>
          <a:xfrm>
            <a:off x="3397024" y="2770925"/>
            <a:ext cx="358147" cy="250215"/>
          </a:xfrm>
          <a:prstGeom prst="bentConnector2">
            <a:avLst/>
          </a:prstGeom>
          <a:ln w="19050">
            <a:solidFill>
              <a:srgbClr val="949494"/>
            </a:solidFill>
          </a:ln>
        </p:spPr>
        <p:style>
          <a:lnRef idx="1">
            <a:schemeClr val="accent1"/>
          </a:lnRef>
          <a:fillRef idx="0">
            <a:schemeClr val="accent1"/>
          </a:fillRef>
          <a:effectRef idx="0">
            <a:schemeClr val="accent1"/>
          </a:effectRef>
          <a:fontRef idx="minor">
            <a:schemeClr val="tx1"/>
          </a:fontRef>
        </p:style>
      </p:cxnSp>
      <p:cxnSp>
        <p:nvCxnSpPr>
          <p:cNvPr id="12" name="Conector angular 11"/>
          <p:cNvCxnSpPr>
            <a:endCxn id="8" idx="4"/>
          </p:cNvCxnSpPr>
          <p:nvPr/>
        </p:nvCxnSpPr>
        <p:spPr>
          <a:xfrm flipV="1">
            <a:off x="3397024" y="3558239"/>
            <a:ext cx="358147" cy="266118"/>
          </a:xfrm>
          <a:prstGeom prst="bentConnector2">
            <a:avLst/>
          </a:prstGeom>
          <a:ln w="19050">
            <a:solidFill>
              <a:srgbClr val="949494"/>
            </a:solidFill>
          </a:ln>
        </p:spPr>
        <p:style>
          <a:lnRef idx="1">
            <a:schemeClr val="accent1"/>
          </a:lnRef>
          <a:fillRef idx="0">
            <a:schemeClr val="accent1"/>
          </a:fillRef>
          <a:effectRef idx="0">
            <a:schemeClr val="accent1"/>
          </a:effectRef>
          <a:fontRef idx="minor">
            <a:schemeClr val="tx1"/>
          </a:fontRef>
        </p:style>
      </p:cxnSp>
      <p:cxnSp>
        <p:nvCxnSpPr>
          <p:cNvPr id="35" name="Conector angular 34"/>
          <p:cNvCxnSpPr/>
          <p:nvPr/>
        </p:nvCxnSpPr>
        <p:spPr>
          <a:xfrm rot="10800000" flipV="1">
            <a:off x="4438333" y="1834070"/>
            <a:ext cx="12700" cy="2908595"/>
          </a:xfrm>
          <a:prstGeom prst="bentConnector3">
            <a:avLst>
              <a:gd name="adj1" fmla="val 1800000"/>
            </a:avLst>
          </a:prstGeom>
          <a:ln w="19050">
            <a:solidFill>
              <a:srgbClr val="94949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a:stCxn id="8" idx="6"/>
          </p:cNvCxnSpPr>
          <p:nvPr/>
        </p:nvCxnSpPr>
        <p:spPr>
          <a:xfrm>
            <a:off x="4023720" y="3289690"/>
            <a:ext cx="414613" cy="96"/>
          </a:xfrm>
          <a:prstGeom prst="straightConnector1">
            <a:avLst/>
          </a:prstGeom>
          <a:ln w="19050">
            <a:solidFill>
              <a:srgbClr val="949494"/>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p:cNvCxnSpPr/>
          <p:nvPr/>
        </p:nvCxnSpPr>
        <p:spPr>
          <a:xfrm>
            <a:off x="6055359" y="1718561"/>
            <a:ext cx="309312" cy="0"/>
          </a:xfrm>
          <a:prstGeom prst="straightConnector1">
            <a:avLst/>
          </a:prstGeom>
          <a:ln w="19050">
            <a:solidFill>
              <a:srgbClr val="949494"/>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p:cNvCxnSpPr/>
          <p:nvPr/>
        </p:nvCxnSpPr>
        <p:spPr>
          <a:xfrm>
            <a:off x="7464079" y="1718561"/>
            <a:ext cx="309312" cy="0"/>
          </a:xfrm>
          <a:prstGeom prst="straightConnector1">
            <a:avLst/>
          </a:prstGeom>
          <a:ln w="19050">
            <a:solidFill>
              <a:srgbClr val="949494"/>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ector recto de flecha 67"/>
          <p:cNvCxnSpPr/>
          <p:nvPr/>
        </p:nvCxnSpPr>
        <p:spPr>
          <a:xfrm>
            <a:off x="6055359" y="3135305"/>
            <a:ext cx="309312" cy="0"/>
          </a:xfrm>
          <a:prstGeom prst="straightConnector1">
            <a:avLst/>
          </a:prstGeom>
          <a:ln w="19050">
            <a:solidFill>
              <a:srgbClr val="949494"/>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ector recto de flecha 68"/>
          <p:cNvCxnSpPr/>
          <p:nvPr/>
        </p:nvCxnSpPr>
        <p:spPr>
          <a:xfrm>
            <a:off x="7464079" y="3135305"/>
            <a:ext cx="309312" cy="0"/>
          </a:xfrm>
          <a:prstGeom prst="straightConnector1">
            <a:avLst/>
          </a:prstGeom>
          <a:ln w="19050">
            <a:solidFill>
              <a:srgbClr val="949494"/>
            </a:solidFill>
            <a:tailEnd type="triangle"/>
          </a:ln>
        </p:spPr>
        <p:style>
          <a:lnRef idx="1">
            <a:schemeClr val="accent1"/>
          </a:lnRef>
          <a:fillRef idx="0">
            <a:schemeClr val="accent1"/>
          </a:fillRef>
          <a:effectRef idx="0">
            <a:schemeClr val="accent1"/>
          </a:effectRef>
          <a:fontRef idx="minor">
            <a:schemeClr val="tx1"/>
          </a:fontRef>
        </p:style>
      </p:cxnSp>
      <p:grpSp>
        <p:nvGrpSpPr>
          <p:cNvPr id="6" name="Agrupar 5"/>
          <p:cNvGrpSpPr/>
          <p:nvPr/>
        </p:nvGrpSpPr>
        <p:grpSpPr>
          <a:xfrm>
            <a:off x="4438333" y="1122059"/>
            <a:ext cx="1617027" cy="1193005"/>
            <a:chOff x="4438333" y="1018055"/>
            <a:chExt cx="1617027" cy="1193005"/>
          </a:xfrm>
        </p:grpSpPr>
        <p:grpSp>
          <p:nvGrpSpPr>
            <p:cNvPr id="21" name="Agrupar 20"/>
            <p:cNvGrpSpPr/>
            <p:nvPr/>
          </p:nvGrpSpPr>
          <p:grpSpPr>
            <a:xfrm>
              <a:off x="4819610" y="1457082"/>
              <a:ext cx="866839" cy="753978"/>
              <a:chOff x="5430253" y="1166586"/>
              <a:chExt cx="671629" cy="605322"/>
            </a:xfrm>
          </p:grpSpPr>
          <p:sp>
            <p:nvSpPr>
              <p:cNvPr id="16" name="Rectángulo 15"/>
              <p:cNvSpPr/>
              <p:nvPr/>
            </p:nvSpPr>
            <p:spPr>
              <a:xfrm>
                <a:off x="5430253" y="1166586"/>
                <a:ext cx="314960" cy="605322"/>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Rectángulo 16"/>
              <p:cNvSpPr/>
              <p:nvPr/>
            </p:nvSpPr>
            <p:spPr>
              <a:xfrm>
                <a:off x="5786922" y="1426761"/>
                <a:ext cx="314960" cy="345147"/>
              </a:xfrm>
              <a:prstGeom prst="rect">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8" name="Rectángulo 17"/>
            <p:cNvSpPr/>
            <p:nvPr/>
          </p:nvSpPr>
          <p:spPr>
            <a:xfrm>
              <a:off x="4438333" y="1018055"/>
              <a:ext cx="1617027" cy="35263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300" b="1" dirty="0">
                  <a:solidFill>
                    <a:schemeClr val="tx1"/>
                  </a:solidFill>
                  <a:latin typeface="Calibri" charset="0"/>
                  <a:ea typeface="Calibri" charset="0"/>
                  <a:cs typeface="Calibri" charset="0"/>
                </a:rPr>
                <a:t>Mayor a lo Esperado</a:t>
              </a:r>
            </a:p>
          </p:txBody>
        </p:sp>
        <p:cxnSp>
          <p:nvCxnSpPr>
            <p:cNvPr id="13" name="Conector recto 12"/>
            <p:cNvCxnSpPr/>
            <p:nvPr/>
          </p:nvCxnSpPr>
          <p:spPr>
            <a:xfrm>
              <a:off x="4660053" y="2211060"/>
              <a:ext cx="117178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 name="Agrupar 2"/>
          <p:cNvGrpSpPr/>
          <p:nvPr/>
        </p:nvGrpSpPr>
        <p:grpSpPr>
          <a:xfrm>
            <a:off x="4438333" y="2740582"/>
            <a:ext cx="1617027" cy="991227"/>
            <a:chOff x="4438333" y="2675550"/>
            <a:chExt cx="1617027" cy="991227"/>
          </a:xfrm>
        </p:grpSpPr>
        <p:grpSp>
          <p:nvGrpSpPr>
            <p:cNvPr id="22" name="Agrupar 21"/>
            <p:cNvGrpSpPr/>
            <p:nvPr/>
          </p:nvGrpSpPr>
          <p:grpSpPr>
            <a:xfrm>
              <a:off x="4819610" y="3131707"/>
              <a:ext cx="866839" cy="535070"/>
              <a:chOff x="5430253" y="1342334"/>
              <a:chExt cx="671629" cy="429574"/>
            </a:xfrm>
          </p:grpSpPr>
          <p:sp>
            <p:nvSpPr>
              <p:cNvPr id="23" name="Rectángulo 22"/>
              <p:cNvSpPr/>
              <p:nvPr/>
            </p:nvSpPr>
            <p:spPr>
              <a:xfrm>
                <a:off x="5430253" y="1342334"/>
                <a:ext cx="314960" cy="429574"/>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23"/>
              <p:cNvSpPr/>
              <p:nvPr/>
            </p:nvSpPr>
            <p:spPr>
              <a:xfrm>
                <a:off x="5786922" y="1342334"/>
                <a:ext cx="314960" cy="429574"/>
              </a:xfrm>
              <a:prstGeom prst="rect">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5" name="Rectángulo 24"/>
            <p:cNvSpPr/>
            <p:nvPr/>
          </p:nvSpPr>
          <p:spPr>
            <a:xfrm>
              <a:off x="4438333" y="2675550"/>
              <a:ext cx="1617027" cy="35263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300" b="1" dirty="0">
                  <a:solidFill>
                    <a:schemeClr val="tx1"/>
                  </a:solidFill>
                  <a:latin typeface="Calibri" charset="0"/>
                  <a:ea typeface="Calibri" charset="0"/>
                  <a:cs typeface="Calibri" charset="0"/>
                </a:rPr>
                <a:t>Igual a lo Esperado</a:t>
              </a:r>
            </a:p>
          </p:txBody>
        </p:sp>
        <p:cxnSp>
          <p:nvCxnSpPr>
            <p:cNvPr id="40" name="Conector recto 39"/>
            <p:cNvCxnSpPr/>
            <p:nvPr/>
          </p:nvCxnSpPr>
          <p:spPr>
            <a:xfrm>
              <a:off x="4660053" y="3666777"/>
              <a:ext cx="117178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3" name="Rectángulo 52"/>
          <p:cNvSpPr/>
          <p:nvPr/>
        </p:nvSpPr>
        <p:spPr>
          <a:xfrm>
            <a:off x="772387" y="923581"/>
            <a:ext cx="3737572" cy="246221"/>
          </a:xfrm>
          <a:prstGeom prst="rect">
            <a:avLst/>
          </a:prstGeom>
        </p:spPr>
        <p:txBody>
          <a:bodyPr wrap="square" lIns="0" tIns="0" rIns="0" bIns="0" anchor="t">
            <a:spAutoFit/>
          </a:bodyPr>
          <a:lstStyle/>
          <a:p>
            <a:pPr>
              <a:spcBef>
                <a:spcPct val="50000"/>
              </a:spcBef>
              <a:defRPr/>
            </a:pPr>
            <a:r>
              <a:rPr lang="es-PE" sz="1600" b="1" dirty="0">
                <a:solidFill>
                  <a:srgbClr val="EE4639"/>
                </a:solidFill>
                <a:latin typeface="Calibri" charset="0"/>
                <a:ea typeface="Calibri" charset="0"/>
                <a:cs typeface="Calibri" charset="0"/>
              </a:rPr>
              <a:t>ECUACIÓN DEL CLIENTE</a:t>
            </a:r>
            <a:endParaRPr lang="es-ES" sz="1600" b="1" dirty="0">
              <a:solidFill>
                <a:srgbClr val="EE4639"/>
              </a:solidFill>
              <a:latin typeface="Calibri" charset="0"/>
              <a:ea typeface="Calibri" charset="0"/>
              <a:cs typeface="Calibri" charset="0"/>
            </a:endParaRPr>
          </a:p>
        </p:txBody>
      </p:sp>
      <p:grpSp>
        <p:nvGrpSpPr>
          <p:cNvPr id="54" name="Agrupar 53"/>
          <p:cNvGrpSpPr/>
          <p:nvPr/>
        </p:nvGrpSpPr>
        <p:grpSpPr>
          <a:xfrm>
            <a:off x="511902" y="912279"/>
            <a:ext cx="210869" cy="211672"/>
            <a:chOff x="511902" y="912278"/>
            <a:chExt cx="281320" cy="282391"/>
          </a:xfrm>
        </p:grpSpPr>
        <p:sp>
          <p:nvSpPr>
            <p:cNvPr id="55" name="Elipse 54"/>
            <p:cNvSpPr/>
            <p:nvPr/>
          </p:nvSpPr>
          <p:spPr>
            <a:xfrm rot="5400000">
              <a:off x="511366" y="912814"/>
              <a:ext cx="282391" cy="281320"/>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6" name="Imagen 55"/>
            <p:cNvPicPr>
              <a:picLocks noChangeAspect="1"/>
            </p:cNvPicPr>
            <p:nvPr/>
          </p:nvPicPr>
          <p:blipFill>
            <a:blip r:embed="rId4">
              <a:alphaModFix/>
              <a:lum bright="100000" contrast="100000"/>
            </a:blip>
            <a:stretch>
              <a:fillRect/>
            </a:stretch>
          </p:blipFill>
          <p:spPr>
            <a:xfrm rot="5400000">
              <a:off x="578093" y="979006"/>
              <a:ext cx="148937" cy="148937"/>
            </a:xfrm>
            <a:prstGeom prst="rect">
              <a:avLst/>
            </a:prstGeom>
          </p:spPr>
        </p:pic>
      </p:grpSp>
      <p:sp>
        <p:nvSpPr>
          <p:cNvPr id="57" name="Rectángulo redondeado 56"/>
          <p:cNvSpPr/>
          <p:nvPr/>
        </p:nvSpPr>
        <p:spPr>
          <a:xfrm>
            <a:off x="2124320" y="2517223"/>
            <a:ext cx="1272704" cy="514978"/>
          </a:xfrm>
          <a:prstGeom prst="roundRect">
            <a:avLst>
              <a:gd name="adj" fmla="val 1322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a:solidFill>
                  <a:schemeClr val="bg1"/>
                </a:solidFill>
                <a:latin typeface="Calibri" charset="0"/>
                <a:ea typeface="Calibri" charset="0"/>
                <a:cs typeface="Calibri" charset="0"/>
              </a:rPr>
              <a:t>Experiencia del Servicio</a:t>
            </a:r>
            <a:endParaRPr lang="es-PE" sz="1400" b="1" dirty="0">
              <a:solidFill>
                <a:schemeClr val="bg1"/>
              </a:solidFill>
              <a:latin typeface="Calibri" charset="0"/>
              <a:ea typeface="Calibri" charset="0"/>
              <a:cs typeface="Calibri" charset="0"/>
            </a:endParaRPr>
          </a:p>
        </p:txBody>
      </p:sp>
      <p:sp>
        <p:nvSpPr>
          <p:cNvPr id="58" name="Rectángulo redondeado 57"/>
          <p:cNvSpPr/>
          <p:nvPr/>
        </p:nvSpPr>
        <p:spPr>
          <a:xfrm>
            <a:off x="2124320" y="3558071"/>
            <a:ext cx="1272704" cy="514978"/>
          </a:xfrm>
          <a:prstGeom prst="roundRect">
            <a:avLst>
              <a:gd name="adj" fmla="val 13224"/>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a:latin typeface="Calibri" charset="0"/>
                <a:ea typeface="Calibri" charset="0"/>
                <a:cs typeface="Calibri" charset="0"/>
              </a:rPr>
              <a:t>Expectativa del Servicio</a:t>
            </a:r>
            <a:endParaRPr lang="es-PE" sz="1400" b="1" dirty="0">
              <a:latin typeface="Calibri" charset="0"/>
              <a:ea typeface="Calibri" charset="0"/>
              <a:cs typeface="Calibri" charset="0"/>
            </a:endParaRPr>
          </a:p>
        </p:txBody>
      </p:sp>
      <p:sp>
        <p:nvSpPr>
          <p:cNvPr id="59" name="Rectángulo redondeado 58"/>
          <p:cNvSpPr/>
          <p:nvPr/>
        </p:nvSpPr>
        <p:spPr>
          <a:xfrm>
            <a:off x="510036" y="3030878"/>
            <a:ext cx="1272704" cy="514978"/>
          </a:xfrm>
          <a:prstGeom prst="roundRect">
            <a:avLst>
              <a:gd name="adj" fmla="val 13224"/>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a:solidFill>
                  <a:schemeClr val="tx1"/>
                </a:solidFill>
                <a:latin typeface="Calibri" charset="0"/>
                <a:ea typeface="Calibri" charset="0"/>
                <a:cs typeface="Calibri" charset="0"/>
              </a:rPr>
              <a:t>Satisfacción del Cliente</a:t>
            </a:r>
            <a:endParaRPr lang="es-PE" sz="1400" b="1" dirty="0">
              <a:solidFill>
                <a:schemeClr val="tx1"/>
              </a:solidFill>
              <a:latin typeface="Calibri" charset="0"/>
              <a:ea typeface="Calibri" charset="0"/>
              <a:cs typeface="Calibri" charset="0"/>
            </a:endParaRPr>
          </a:p>
        </p:txBody>
      </p:sp>
      <p:sp>
        <p:nvSpPr>
          <p:cNvPr id="60" name="Rectángulo redondeado 59"/>
          <p:cNvSpPr/>
          <p:nvPr/>
        </p:nvSpPr>
        <p:spPr>
          <a:xfrm>
            <a:off x="6363648" y="2980490"/>
            <a:ext cx="1100431" cy="309630"/>
          </a:xfrm>
          <a:prstGeom prst="roundRect">
            <a:avLst>
              <a:gd name="adj" fmla="val 1322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dirty="0">
                <a:solidFill>
                  <a:schemeClr val="tx1"/>
                </a:solidFill>
                <a:latin typeface="Calibri" charset="0"/>
                <a:ea typeface="Calibri" charset="0"/>
                <a:cs typeface="Calibri" charset="0"/>
              </a:rPr>
              <a:t>Satisfecho</a:t>
            </a:r>
          </a:p>
        </p:txBody>
      </p:sp>
      <p:sp>
        <p:nvSpPr>
          <p:cNvPr id="61" name="Rectángulo redondeado 60"/>
          <p:cNvSpPr/>
          <p:nvPr/>
        </p:nvSpPr>
        <p:spPr>
          <a:xfrm>
            <a:off x="6363648" y="1563746"/>
            <a:ext cx="1100431" cy="309630"/>
          </a:xfrm>
          <a:prstGeom prst="roundRect">
            <a:avLst>
              <a:gd name="adj" fmla="val 1322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dirty="0">
                <a:solidFill>
                  <a:schemeClr val="tx1"/>
                </a:solidFill>
                <a:latin typeface="Calibri" charset="0"/>
                <a:ea typeface="Calibri" charset="0"/>
                <a:cs typeface="Calibri" charset="0"/>
              </a:rPr>
              <a:t>Encantado</a:t>
            </a:r>
          </a:p>
        </p:txBody>
      </p:sp>
      <p:grpSp>
        <p:nvGrpSpPr>
          <p:cNvPr id="5" name="Agrupar 4"/>
          <p:cNvGrpSpPr/>
          <p:nvPr/>
        </p:nvGrpSpPr>
        <p:grpSpPr>
          <a:xfrm>
            <a:off x="7773391" y="1018055"/>
            <a:ext cx="902297" cy="1401012"/>
            <a:chOff x="7773391" y="1018055"/>
            <a:chExt cx="902297" cy="1401012"/>
          </a:xfrm>
        </p:grpSpPr>
        <p:pic>
          <p:nvPicPr>
            <p:cNvPr id="41" name="Imagen 40"/>
            <p:cNvPicPr>
              <a:picLocks noChangeAspect="1"/>
            </p:cNvPicPr>
            <p:nvPr/>
          </p:nvPicPr>
          <p:blipFill rotWithShape="1">
            <a:blip r:embed="rId5"/>
            <a:srcRect b="54378"/>
            <a:stretch/>
          </p:blipFill>
          <p:spPr>
            <a:xfrm>
              <a:off x="7773391" y="1018055"/>
              <a:ext cx="902297" cy="1195682"/>
            </a:xfrm>
            <a:prstGeom prst="rect">
              <a:avLst/>
            </a:prstGeom>
          </p:spPr>
        </p:pic>
        <p:cxnSp>
          <p:nvCxnSpPr>
            <p:cNvPr id="47" name="Conector recto 46"/>
            <p:cNvCxnSpPr/>
            <p:nvPr/>
          </p:nvCxnSpPr>
          <p:spPr>
            <a:xfrm>
              <a:off x="7773391" y="2211060"/>
              <a:ext cx="90229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7843872" y="2234401"/>
              <a:ext cx="781997" cy="184666"/>
            </a:xfrm>
            <a:prstGeom prst="rect">
              <a:avLst/>
            </a:prstGeom>
            <a:noFill/>
          </p:spPr>
          <p:txBody>
            <a:bodyPr wrap="square" lIns="0" tIns="0" rIns="0" bIns="0" rtlCol="0">
              <a:spAutoFit/>
            </a:bodyPr>
            <a:lstStyle/>
            <a:p>
              <a:pPr algn="ctr"/>
              <a:r>
                <a:rPr lang="es-ES_tradnl" sz="1200" b="1" dirty="0">
                  <a:solidFill>
                    <a:srgbClr val="714FA0"/>
                  </a:solidFill>
                  <a:latin typeface="Calibri" charset="0"/>
                  <a:ea typeface="Calibri" charset="0"/>
                  <a:cs typeface="Calibri" charset="0"/>
                </a:rPr>
                <a:t>LEAL</a:t>
              </a:r>
              <a:endParaRPr lang="es-ES_tradnl" sz="1400" b="1" dirty="0">
                <a:solidFill>
                  <a:srgbClr val="714FA0"/>
                </a:solidFill>
                <a:latin typeface="Calibri" charset="0"/>
                <a:ea typeface="Calibri" charset="0"/>
                <a:cs typeface="Calibri" charset="0"/>
              </a:endParaRPr>
            </a:p>
          </p:txBody>
        </p:sp>
      </p:grpSp>
      <p:sp>
        <p:nvSpPr>
          <p:cNvPr id="43"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a:cs typeface="Calibri"/>
              </a:rPr>
              <a:t>VOZ DEL CLIENTE</a:t>
            </a:r>
            <a:endParaRPr lang="es-PE" sz="1000" dirty="0">
              <a:solidFill>
                <a:schemeClr val="bg1">
                  <a:lumMod val="65000"/>
                </a:schemeClr>
              </a:solidFill>
              <a:latin typeface="Calibri" charset="0"/>
              <a:ea typeface="Calibri" charset="0"/>
              <a:cs typeface="Calibri" charset="0"/>
            </a:endParaRPr>
          </a:p>
        </p:txBody>
      </p:sp>
    </p:spTree>
    <p:extLst>
      <p:ext uri="{BB962C8B-B14F-4D97-AF65-F5344CB8AC3E}">
        <p14:creationId xmlns:p14="http://schemas.microsoft.com/office/powerpoint/2010/main" val="1713416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object 7"/>
          <p:cNvSpPr txBox="1"/>
          <p:nvPr/>
        </p:nvSpPr>
        <p:spPr>
          <a:xfrm>
            <a:off x="1282298" y="918373"/>
            <a:ext cx="4963054" cy="1292662"/>
          </a:xfrm>
          <a:prstGeom prst="rect">
            <a:avLst/>
          </a:prstGeom>
        </p:spPr>
        <p:txBody>
          <a:bodyPr vert="horz" wrap="square" lIns="0" tIns="0" rIns="0" bIns="0" rtlCol="0">
            <a:spAutoFit/>
          </a:bodyPr>
          <a:lstStyle/>
          <a:p>
            <a:r>
              <a:rPr lang="es-PE" sz="1400" spc="-10" dirty="0">
                <a:solidFill>
                  <a:srgbClr val="262626"/>
                </a:solidFill>
                <a:latin typeface="Calibri" charset="0"/>
                <a:ea typeface="Calibri" charset="0"/>
                <a:cs typeface="Calibri" charset="0"/>
              </a:rPr>
              <a:t>Explicar la Satisfacción del Cliente</a:t>
            </a:r>
          </a:p>
          <a:p>
            <a:endParaRPr lang="es-PE" sz="1400" spc="-10" dirty="0">
              <a:solidFill>
                <a:srgbClr val="262626"/>
              </a:solidFill>
              <a:latin typeface="Calibri" charset="0"/>
              <a:ea typeface="Calibri" charset="0"/>
              <a:cs typeface="Calibri" charset="0"/>
            </a:endParaRPr>
          </a:p>
          <a:p>
            <a:r>
              <a:rPr lang="es-PE" sz="1400" spc="-10" dirty="0">
                <a:solidFill>
                  <a:srgbClr val="262626"/>
                </a:solidFill>
                <a:latin typeface="Calibri" charset="0"/>
                <a:ea typeface="Calibri" charset="0"/>
                <a:cs typeface="Calibri" charset="0"/>
              </a:rPr>
              <a:t>Conocer y explicar a través de ejemplos el Modelo Kano </a:t>
            </a:r>
            <a:br>
              <a:rPr lang="es-PE" sz="1400" spc="-10" dirty="0">
                <a:solidFill>
                  <a:srgbClr val="262626"/>
                </a:solidFill>
                <a:latin typeface="Calibri" charset="0"/>
                <a:ea typeface="Calibri" charset="0"/>
                <a:cs typeface="Calibri" charset="0"/>
              </a:rPr>
            </a:br>
            <a:r>
              <a:rPr lang="es-PE" sz="1400" spc="-10" dirty="0">
                <a:solidFill>
                  <a:srgbClr val="262626"/>
                </a:solidFill>
                <a:latin typeface="Calibri" charset="0"/>
                <a:ea typeface="Calibri" charset="0"/>
                <a:cs typeface="Calibri" charset="0"/>
              </a:rPr>
              <a:t>de requerimientos del cliente</a:t>
            </a:r>
          </a:p>
          <a:p>
            <a:endParaRPr lang="es-PE" sz="1400" spc="-10" dirty="0">
              <a:solidFill>
                <a:srgbClr val="262626"/>
              </a:solidFill>
              <a:latin typeface="Calibri" charset="0"/>
              <a:ea typeface="Calibri" charset="0"/>
              <a:cs typeface="Calibri" charset="0"/>
            </a:endParaRPr>
          </a:p>
          <a:p>
            <a:r>
              <a:rPr lang="es-PE" sz="1400" spc="-10" dirty="0">
                <a:solidFill>
                  <a:srgbClr val="262626"/>
                </a:solidFill>
                <a:latin typeface="Calibri" charset="0"/>
                <a:ea typeface="Calibri" charset="0"/>
                <a:cs typeface="Calibri" charset="0"/>
              </a:rPr>
              <a:t>Diseñar y ejecutar un plan de Voz del Cliente</a:t>
            </a:r>
          </a:p>
        </p:txBody>
      </p:sp>
      <p:pic>
        <p:nvPicPr>
          <p:cNvPr id="6" name="Imagen 5"/>
          <p:cNvPicPr>
            <a:picLocks noChangeAspect="1"/>
          </p:cNvPicPr>
          <p:nvPr/>
        </p:nvPicPr>
        <p:blipFill>
          <a:blip r:embed="rId3"/>
          <a:stretch>
            <a:fillRect/>
          </a:stretch>
        </p:blipFill>
        <p:spPr>
          <a:xfrm>
            <a:off x="1010839" y="954885"/>
            <a:ext cx="117851" cy="121369"/>
          </a:xfrm>
          <a:prstGeom prst="rect">
            <a:avLst/>
          </a:prstGeom>
        </p:spPr>
      </p:pic>
      <p:pic>
        <p:nvPicPr>
          <p:cNvPr id="14" name="Imagen 13"/>
          <p:cNvPicPr>
            <a:picLocks noChangeAspect="1"/>
          </p:cNvPicPr>
          <p:nvPr/>
        </p:nvPicPr>
        <p:blipFill>
          <a:blip r:embed="rId3"/>
          <a:stretch>
            <a:fillRect/>
          </a:stretch>
        </p:blipFill>
        <p:spPr>
          <a:xfrm>
            <a:off x="1010839" y="1415588"/>
            <a:ext cx="117851" cy="121369"/>
          </a:xfrm>
          <a:prstGeom prst="rect">
            <a:avLst/>
          </a:prstGeom>
        </p:spPr>
      </p:pic>
      <p:sp>
        <p:nvSpPr>
          <p:cNvPr id="2" name="Rectángulo 1"/>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a:blip r:embed="rId3"/>
          <a:stretch>
            <a:fillRect/>
          </a:stretch>
        </p:blipFill>
        <p:spPr>
          <a:xfrm>
            <a:off x="1010839" y="2039403"/>
            <a:ext cx="117851" cy="121369"/>
          </a:xfrm>
          <a:prstGeom prst="rect">
            <a:avLst/>
          </a:prstGeom>
        </p:spPr>
      </p:pic>
      <p:sp>
        <p:nvSpPr>
          <p:cNvPr id="3" name="Rectángulo 2"/>
          <p:cNvSpPr/>
          <p:nvPr/>
        </p:nvSpPr>
        <p:spPr>
          <a:xfrm>
            <a:off x="367553" y="5298141"/>
            <a:ext cx="3792071" cy="290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1" name="Imagen 10"/>
          <p:cNvPicPr>
            <a:picLocks noChangeAspect="1"/>
          </p:cNvPicPr>
          <p:nvPr/>
        </p:nvPicPr>
        <p:blipFill>
          <a:blip r:embed="rId4" cstate="print">
            <a:alphaModFix amt="42000"/>
            <a:extLst>
              <a:ext uri="{28A0092B-C50C-407E-A947-70E740481C1C}">
                <a14:useLocalDpi xmlns:a14="http://schemas.microsoft.com/office/drawing/2010/main" val="0"/>
              </a:ext>
            </a:extLst>
          </a:blip>
          <a:stretch>
            <a:fillRect/>
          </a:stretch>
        </p:blipFill>
        <p:spPr>
          <a:xfrm>
            <a:off x="6986661" y="3052731"/>
            <a:ext cx="1689027" cy="2181257"/>
          </a:xfrm>
          <a:prstGeom prst="rect">
            <a:avLst/>
          </a:prstGeom>
        </p:spPr>
      </p:pic>
      <p:sp>
        <p:nvSpPr>
          <p:cNvPr id="12" name="Rectangle 5">
            <a:extLst>
              <a:ext uri="{FF2B5EF4-FFF2-40B4-BE49-F238E27FC236}">
                <a16:creationId xmlns:a16="http://schemas.microsoft.com/office/drawing/2014/main" id="{33DA914A-9B86-4A42-A648-A3829215F2C4}"/>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INTRODUCCIÓN </a:t>
            </a:r>
          </a:p>
        </p:txBody>
      </p:sp>
    </p:spTree>
    <p:extLst>
      <p:ext uri="{BB962C8B-B14F-4D97-AF65-F5344CB8AC3E}">
        <p14:creationId xmlns:p14="http://schemas.microsoft.com/office/powerpoint/2010/main" val="783239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p:cNvGrpSpPr/>
          <p:nvPr/>
        </p:nvGrpSpPr>
        <p:grpSpPr>
          <a:xfrm>
            <a:off x="7514007" y="4048403"/>
            <a:ext cx="1167396" cy="1221747"/>
            <a:chOff x="7514007" y="4056040"/>
            <a:chExt cx="1167396" cy="1221747"/>
          </a:xfrm>
        </p:grpSpPr>
        <p:pic>
          <p:nvPicPr>
            <p:cNvPr id="63" name="Imagen 62"/>
            <p:cNvPicPr>
              <a:picLocks noChangeAspect="1"/>
            </p:cNvPicPr>
            <p:nvPr/>
          </p:nvPicPr>
          <p:blipFill rotWithShape="1">
            <a:blip r:embed="rId3"/>
            <a:srcRect b="59259"/>
            <a:stretch/>
          </p:blipFill>
          <p:spPr>
            <a:xfrm>
              <a:off x="7514007" y="4056040"/>
              <a:ext cx="1161681" cy="1004032"/>
            </a:xfrm>
            <a:prstGeom prst="rect">
              <a:avLst/>
            </a:prstGeom>
          </p:spPr>
        </p:pic>
        <p:cxnSp>
          <p:nvCxnSpPr>
            <p:cNvPr id="48" name="Conector recto 47"/>
            <p:cNvCxnSpPr/>
            <p:nvPr/>
          </p:nvCxnSpPr>
          <p:spPr>
            <a:xfrm>
              <a:off x="7773391" y="5064719"/>
              <a:ext cx="9080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CuadroTexto 50"/>
            <p:cNvSpPr txBox="1"/>
            <p:nvPr/>
          </p:nvSpPr>
          <p:spPr>
            <a:xfrm>
              <a:off x="7773392" y="5093121"/>
              <a:ext cx="852478" cy="184666"/>
            </a:xfrm>
            <a:prstGeom prst="rect">
              <a:avLst/>
            </a:prstGeom>
            <a:noFill/>
          </p:spPr>
          <p:txBody>
            <a:bodyPr wrap="square" lIns="0" tIns="0" rIns="0" bIns="0" rtlCol="0">
              <a:spAutoFit/>
            </a:bodyPr>
            <a:lstStyle/>
            <a:p>
              <a:pPr algn="ctr"/>
              <a:r>
                <a:rPr lang="es-PE" sz="1200" b="1">
                  <a:solidFill>
                    <a:srgbClr val="EE4639"/>
                  </a:solidFill>
                  <a:latin typeface="Calibri" charset="0"/>
                  <a:ea typeface="Calibri" charset="0"/>
                  <a:cs typeface="Calibri" charset="0"/>
                </a:rPr>
                <a:t>TERRORISTA</a:t>
              </a:r>
              <a:endParaRPr lang="es-PE" sz="1200" b="1" dirty="0">
                <a:solidFill>
                  <a:srgbClr val="EE4639"/>
                </a:solidFill>
                <a:latin typeface="Calibri" charset="0"/>
                <a:ea typeface="Calibri" charset="0"/>
                <a:cs typeface="Calibri" charset="0"/>
              </a:endParaRPr>
            </a:p>
          </p:txBody>
        </p:sp>
      </p:grpSp>
      <p:grpSp>
        <p:nvGrpSpPr>
          <p:cNvPr id="4" name="Agrupar 3"/>
          <p:cNvGrpSpPr/>
          <p:nvPr/>
        </p:nvGrpSpPr>
        <p:grpSpPr>
          <a:xfrm>
            <a:off x="7575886" y="2603209"/>
            <a:ext cx="1109908" cy="1064192"/>
            <a:chOff x="7575886" y="2750936"/>
            <a:chExt cx="1109908" cy="1064192"/>
          </a:xfrm>
        </p:grpSpPr>
        <p:pic>
          <p:nvPicPr>
            <p:cNvPr id="62" name="Imagen 61"/>
            <p:cNvPicPr>
              <a:picLocks noChangeAspect="1"/>
            </p:cNvPicPr>
            <p:nvPr/>
          </p:nvPicPr>
          <p:blipFill rotWithShape="1">
            <a:blip r:embed="rId4"/>
            <a:srcRect b="61808"/>
            <a:stretch/>
          </p:blipFill>
          <p:spPr>
            <a:xfrm>
              <a:off x="7575886" y="2750936"/>
              <a:ext cx="1037921" cy="847041"/>
            </a:xfrm>
            <a:prstGeom prst="rect">
              <a:avLst/>
            </a:prstGeom>
          </p:spPr>
        </p:pic>
        <p:cxnSp>
          <p:nvCxnSpPr>
            <p:cNvPr id="46" name="Conector recto 45"/>
            <p:cNvCxnSpPr/>
            <p:nvPr/>
          </p:nvCxnSpPr>
          <p:spPr>
            <a:xfrm>
              <a:off x="7773391" y="3598763"/>
              <a:ext cx="9124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CuadroTexto 49"/>
            <p:cNvSpPr txBox="1"/>
            <p:nvPr/>
          </p:nvSpPr>
          <p:spPr>
            <a:xfrm>
              <a:off x="7773392" y="3630462"/>
              <a:ext cx="852478" cy="184666"/>
            </a:xfrm>
            <a:prstGeom prst="rect">
              <a:avLst/>
            </a:prstGeom>
            <a:noFill/>
          </p:spPr>
          <p:txBody>
            <a:bodyPr wrap="square" lIns="0" tIns="0" rIns="0" bIns="0" rtlCol="0">
              <a:spAutoFit/>
            </a:bodyPr>
            <a:lstStyle/>
            <a:p>
              <a:pPr algn="ctr"/>
              <a:r>
                <a:rPr lang="es-PE" sz="1200" b="1">
                  <a:solidFill>
                    <a:srgbClr val="8EC540"/>
                  </a:solidFill>
                  <a:latin typeface="Calibri" charset="0"/>
                  <a:ea typeface="Calibri" charset="0"/>
                  <a:cs typeface="Calibri" charset="0"/>
                </a:rPr>
                <a:t>VULNERABLE</a:t>
              </a:r>
              <a:endParaRPr lang="es-PE" sz="1200" b="1" dirty="0">
                <a:solidFill>
                  <a:srgbClr val="8EC540"/>
                </a:solidFill>
                <a:latin typeface="Calibri" charset="0"/>
                <a:ea typeface="Calibri" charset="0"/>
                <a:cs typeface="Calibri" charset="0"/>
              </a:endParaRPr>
            </a:p>
          </p:txBody>
        </p:sp>
      </p:grpSp>
      <p:sp>
        <p:nvSpPr>
          <p:cNvPr id="7" name="Igual 6"/>
          <p:cNvSpPr/>
          <p:nvPr/>
        </p:nvSpPr>
        <p:spPr>
          <a:xfrm>
            <a:off x="1821604" y="3172901"/>
            <a:ext cx="270448" cy="269507"/>
          </a:xfrm>
          <a:prstGeom prst="mathEqual">
            <a:avLst/>
          </a:prstGeom>
          <a:solidFill>
            <a:srgbClr val="94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8" name="Elipse 7"/>
          <p:cNvSpPr/>
          <p:nvPr/>
        </p:nvSpPr>
        <p:spPr>
          <a:xfrm>
            <a:off x="3486621" y="3021140"/>
            <a:ext cx="537099" cy="537099"/>
          </a:xfrm>
          <a:prstGeom prst="ellipse">
            <a:avLst/>
          </a:prstGeom>
          <a:noFill/>
          <a:ln w="19050">
            <a:solidFill>
              <a:srgbClr val="9494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ángulo 8"/>
          <p:cNvSpPr/>
          <p:nvPr/>
        </p:nvSpPr>
        <p:spPr>
          <a:xfrm>
            <a:off x="3627518" y="3243923"/>
            <a:ext cx="247374" cy="69967"/>
          </a:xfrm>
          <a:prstGeom prst="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1" name="Conector angular 10"/>
          <p:cNvCxnSpPr>
            <a:endCxn id="8" idx="0"/>
          </p:cNvCxnSpPr>
          <p:nvPr/>
        </p:nvCxnSpPr>
        <p:spPr>
          <a:xfrm>
            <a:off x="3397024" y="2770925"/>
            <a:ext cx="358147" cy="250215"/>
          </a:xfrm>
          <a:prstGeom prst="bentConnector2">
            <a:avLst/>
          </a:prstGeom>
          <a:ln w="19050">
            <a:solidFill>
              <a:srgbClr val="949494"/>
            </a:solidFill>
          </a:ln>
        </p:spPr>
        <p:style>
          <a:lnRef idx="1">
            <a:schemeClr val="accent1"/>
          </a:lnRef>
          <a:fillRef idx="0">
            <a:schemeClr val="accent1"/>
          </a:fillRef>
          <a:effectRef idx="0">
            <a:schemeClr val="accent1"/>
          </a:effectRef>
          <a:fontRef idx="minor">
            <a:schemeClr val="tx1"/>
          </a:fontRef>
        </p:style>
      </p:cxnSp>
      <p:cxnSp>
        <p:nvCxnSpPr>
          <p:cNvPr id="12" name="Conector angular 11"/>
          <p:cNvCxnSpPr>
            <a:endCxn id="8" idx="4"/>
          </p:cNvCxnSpPr>
          <p:nvPr/>
        </p:nvCxnSpPr>
        <p:spPr>
          <a:xfrm flipV="1">
            <a:off x="3397024" y="3558239"/>
            <a:ext cx="358147" cy="266118"/>
          </a:xfrm>
          <a:prstGeom prst="bentConnector2">
            <a:avLst/>
          </a:prstGeom>
          <a:ln w="19050">
            <a:solidFill>
              <a:srgbClr val="949494"/>
            </a:solidFill>
          </a:ln>
        </p:spPr>
        <p:style>
          <a:lnRef idx="1">
            <a:schemeClr val="accent1"/>
          </a:lnRef>
          <a:fillRef idx="0">
            <a:schemeClr val="accent1"/>
          </a:fillRef>
          <a:effectRef idx="0">
            <a:schemeClr val="accent1"/>
          </a:effectRef>
          <a:fontRef idx="minor">
            <a:schemeClr val="tx1"/>
          </a:fontRef>
        </p:style>
      </p:cxnSp>
      <p:cxnSp>
        <p:nvCxnSpPr>
          <p:cNvPr id="35" name="Conector angular 34"/>
          <p:cNvCxnSpPr/>
          <p:nvPr/>
        </p:nvCxnSpPr>
        <p:spPr>
          <a:xfrm rot="10800000" flipV="1">
            <a:off x="4438333" y="1834070"/>
            <a:ext cx="12700" cy="2908595"/>
          </a:xfrm>
          <a:prstGeom prst="bentConnector3">
            <a:avLst>
              <a:gd name="adj1" fmla="val 1800000"/>
            </a:avLst>
          </a:prstGeom>
          <a:ln w="19050">
            <a:solidFill>
              <a:srgbClr val="94949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a:stCxn id="8" idx="6"/>
          </p:cNvCxnSpPr>
          <p:nvPr/>
        </p:nvCxnSpPr>
        <p:spPr>
          <a:xfrm>
            <a:off x="4023720" y="3289690"/>
            <a:ext cx="414613" cy="96"/>
          </a:xfrm>
          <a:prstGeom prst="straightConnector1">
            <a:avLst/>
          </a:prstGeom>
          <a:ln w="19050">
            <a:solidFill>
              <a:srgbClr val="949494"/>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p:cNvCxnSpPr/>
          <p:nvPr/>
        </p:nvCxnSpPr>
        <p:spPr>
          <a:xfrm>
            <a:off x="6055359" y="1718561"/>
            <a:ext cx="309312" cy="0"/>
          </a:xfrm>
          <a:prstGeom prst="straightConnector1">
            <a:avLst/>
          </a:prstGeom>
          <a:ln w="19050">
            <a:solidFill>
              <a:srgbClr val="949494"/>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p:cNvCxnSpPr/>
          <p:nvPr/>
        </p:nvCxnSpPr>
        <p:spPr>
          <a:xfrm>
            <a:off x="7464079" y="1718561"/>
            <a:ext cx="309312" cy="0"/>
          </a:xfrm>
          <a:prstGeom prst="straightConnector1">
            <a:avLst/>
          </a:prstGeom>
          <a:ln w="19050">
            <a:solidFill>
              <a:srgbClr val="949494"/>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ector recto de flecha 67"/>
          <p:cNvCxnSpPr/>
          <p:nvPr/>
        </p:nvCxnSpPr>
        <p:spPr>
          <a:xfrm>
            <a:off x="6055359" y="3135305"/>
            <a:ext cx="309312" cy="0"/>
          </a:xfrm>
          <a:prstGeom prst="straightConnector1">
            <a:avLst/>
          </a:prstGeom>
          <a:ln w="19050">
            <a:solidFill>
              <a:srgbClr val="949494"/>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ector recto de flecha 68"/>
          <p:cNvCxnSpPr/>
          <p:nvPr/>
        </p:nvCxnSpPr>
        <p:spPr>
          <a:xfrm>
            <a:off x="7464079" y="3135305"/>
            <a:ext cx="309312" cy="0"/>
          </a:xfrm>
          <a:prstGeom prst="straightConnector1">
            <a:avLst/>
          </a:prstGeom>
          <a:ln w="19050">
            <a:solidFill>
              <a:srgbClr val="949494"/>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recto de flecha 69"/>
          <p:cNvCxnSpPr/>
          <p:nvPr/>
        </p:nvCxnSpPr>
        <p:spPr>
          <a:xfrm>
            <a:off x="6055359" y="4611362"/>
            <a:ext cx="309312" cy="0"/>
          </a:xfrm>
          <a:prstGeom prst="straightConnector1">
            <a:avLst/>
          </a:prstGeom>
          <a:ln w="19050">
            <a:solidFill>
              <a:srgbClr val="949494"/>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recto de flecha 70"/>
          <p:cNvCxnSpPr/>
          <p:nvPr/>
        </p:nvCxnSpPr>
        <p:spPr>
          <a:xfrm>
            <a:off x="7464079" y="4611362"/>
            <a:ext cx="309312" cy="0"/>
          </a:xfrm>
          <a:prstGeom prst="straightConnector1">
            <a:avLst/>
          </a:prstGeom>
          <a:ln w="19050">
            <a:solidFill>
              <a:srgbClr val="949494"/>
            </a:solidFill>
            <a:tailEnd type="triangle"/>
          </a:ln>
        </p:spPr>
        <p:style>
          <a:lnRef idx="1">
            <a:schemeClr val="accent1"/>
          </a:lnRef>
          <a:fillRef idx="0">
            <a:schemeClr val="accent1"/>
          </a:fillRef>
          <a:effectRef idx="0">
            <a:schemeClr val="accent1"/>
          </a:effectRef>
          <a:fontRef idx="minor">
            <a:schemeClr val="tx1"/>
          </a:fontRef>
        </p:style>
      </p:cxnSp>
      <p:grpSp>
        <p:nvGrpSpPr>
          <p:cNvPr id="6" name="Agrupar 5"/>
          <p:cNvGrpSpPr/>
          <p:nvPr/>
        </p:nvGrpSpPr>
        <p:grpSpPr>
          <a:xfrm>
            <a:off x="4438333" y="1122059"/>
            <a:ext cx="1617027" cy="1193005"/>
            <a:chOff x="4438333" y="1018055"/>
            <a:chExt cx="1617027" cy="1193005"/>
          </a:xfrm>
        </p:grpSpPr>
        <p:grpSp>
          <p:nvGrpSpPr>
            <p:cNvPr id="21" name="Agrupar 20"/>
            <p:cNvGrpSpPr/>
            <p:nvPr/>
          </p:nvGrpSpPr>
          <p:grpSpPr>
            <a:xfrm>
              <a:off x="4819610" y="1457082"/>
              <a:ext cx="866839" cy="753978"/>
              <a:chOff x="5430253" y="1166586"/>
              <a:chExt cx="671629" cy="605322"/>
            </a:xfrm>
          </p:grpSpPr>
          <p:sp>
            <p:nvSpPr>
              <p:cNvPr id="16" name="Rectángulo 15"/>
              <p:cNvSpPr/>
              <p:nvPr/>
            </p:nvSpPr>
            <p:spPr>
              <a:xfrm>
                <a:off x="5430253" y="1166586"/>
                <a:ext cx="314960" cy="605322"/>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Rectángulo 16"/>
              <p:cNvSpPr/>
              <p:nvPr/>
            </p:nvSpPr>
            <p:spPr>
              <a:xfrm>
                <a:off x="5786922" y="1426761"/>
                <a:ext cx="314960" cy="345147"/>
              </a:xfrm>
              <a:prstGeom prst="rect">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8" name="Rectángulo 17"/>
            <p:cNvSpPr/>
            <p:nvPr/>
          </p:nvSpPr>
          <p:spPr>
            <a:xfrm>
              <a:off x="4438333" y="1018055"/>
              <a:ext cx="1617027" cy="35263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300" b="1" dirty="0">
                  <a:solidFill>
                    <a:schemeClr val="tx1"/>
                  </a:solidFill>
                  <a:latin typeface="Calibri" charset="0"/>
                  <a:ea typeface="Calibri" charset="0"/>
                  <a:cs typeface="Calibri" charset="0"/>
                </a:rPr>
                <a:t>Mayor a lo Esperado</a:t>
              </a:r>
            </a:p>
          </p:txBody>
        </p:sp>
        <p:cxnSp>
          <p:nvCxnSpPr>
            <p:cNvPr id="13" name="Conector recto 12"/>
            <p:cNvCxnSpPr/>
            <p:nvPr/>
          </p:nvCxnSpPr>
          <p:spPr>
            <a:xfrm>
              <a:off x="4660053" y="2211060"/>
              <a:ext cx="117178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 name="Agrupar 2"/>
          <p:cNvGrpSpPr/>
          <p:nvPr/>
        </p:nvGrpSpPr>
        <p:grpSpPr>
          <a:xfrm>
            <a:off x="4660053" y="3196739"/>
            <a:ext cx="1171787" cy="535070"/>
            <a:chOff x="4660053" y="3131707"/>
            <a:chExt cx="1171787" cy="535070"/>
          </a:xfrm>
        </p:grpSpPr>
        <p:grpSp>
          <p:nvGrpSpPr>
            <p:cNvPr id="22" name="Agrupar 21"/>
            <p:cNvGrpSpPr/>
            <p:nvPr/>
          </p:nvGrpSpPr>
          <p:grpSpPr>
            <a:xfrm>
              <a:off x="4819610" y="3131707"/>
              <a:ext cx="866839" cy="535070"/>
              <a:chOff x="5430253" y="1342334"/>
              <a:chExt cx="671629" cy="429574"/>
            </a:xfrm>
          </p:grpSpPr>
          <p:sp>
            <p:nvSpPr>
              <p:cNvPr id="23" name="Rectángulo 22"/>
              <p:cNvSpPr/>
              <p:nvPr/>
            </p:nvSpPr>
            <p:spPr>
              <a:xfrm>
                <a:off x="5430253" y="1342334"/>
                <a:ext cx="314960" cy="429574"/>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23"/>
              <p:cNvSpPr/>
              <p:nvPr/>
            </p:nvSpPr>
            <p:spPr>
              <a:xfrm>
                <a:off x="5786922" y="1342334"/>
                <a:ext cx="314960" cy="429574"/>
              </a:xfrm>
              <a:prstGeom prst="rect">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cxnSp>
          <p:nvCxnSpPr>
            <p:cNvPr id="40" name="Conector recto 39"/>
            <p:cNvCxnSpPr/>
            <p:nvPr/>
          </p:nvCxnSpPr>
          <p:spPr>
            <a:xfrm>
              <a:off x="4660053" y="3666777"/>
              <a:ext cx="117178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Agrupar 13"/>
          <p:cNvGrpSpPr/>
          <p:nvPr/>
        </p:nvGrpSpPr>
        <p:grpSpPr>
          <a:xfrm>
            <a:off x="4438333" y="4014859"/>
            <a:ext cx="1617027" cy="1193007"/>
            <a:chOff x="4438333" y="3926650"/>
            <a:chExt cx="1617027" cy="1193007"/>
          </a:xfrm>
        </p:grpSpPr>
        <p:grpSp>
          <p:nvGrpSpPr>
            <p:cNvPr id="27" name="Agrupar 26"/>
            <p:cNvGrpSpPr/>
            <p:nvPr/>
          </p:nvGrpSpPr>
          <p:grpSpPr>
            <a:xfrm>
              <a:off x="4819610" y="4365679"/>
              <a:ext cx="866839" cy="753978"/>
              <a:chOff x="5430253" y="1166587"/>
              <a:chExt cx="671629" cy="605322"/>
            </a:xfrm>
          </p:grpSpPr>
          <p:sp>
            <p:nvSpPr>
              <p:cNvPr id="28" name="Rectángulo 27"/>
              <p:cNvSpPr/>
              <p:nvPr/>
            </p:nvSpPr>
            <p:spPr>
              <a:xfrm>
                <a:off x="5430253" y="1441192"/>
                <a:ext cx="314960" cy="330715"/>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Rectángulo 28"/>
              <p:cNvSpPr/>
              <p:nvPr/>
            </p:nvSpPr>
            <p:spPr>
              <a:xfrm>
                <a:off x="5786922" y="1166587"/>
                <a:ext cx="314960" cy="605322"/>
              </a:xfrm>
              <a:prstGeom prst="rect">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30" name="Rectángulo 29"/>
            <p:cNvSpPr/>
            <p:nvPr/>
          </p:nvSpPr>
          <p:spPr>
            <a:xfrm>
              <a:off x="4438333" y="3926650"/>
              <a:ext cx="1617027" cy="35263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300" b="1" dirty="0">
                  <a:solidFill>
                    <a:schemeClr val="tx1"/>
                  </a:solidFill>
                  <a:latin typeface="Calibri" charset="0"/>
                  <a:ea typeface="Calibri" charset="0"/>
                  <a:cs typeface="Calibri" charset="0"/>
                </a:rPr>
                <a:t>Menor a lo Esperado</a:t>
              </a:r>
            </a:p>
          </p:txBody>
        </p:sp>
        <p:cxnSp>
          <p:nvCxnSpPr>
            <p:cNvPr id="45" name="Conector recto 44"/>
            <p:cNvCxnSpPr/>
            <p:nvPr/>
          </p:nvCxnSpPr>
          <p:spPr>
            <a:xfrm>
              <a:off x="4660053" y="5119655"/>
              <a:ext cx="117178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3" name="Rectángulo 52"/>
          <p:cNvSpPr/>
          <p:nvPr/>
        </p:nvSpPr>
        <p:spPr>
          <a:xfrm>
            <a:off x="772387" y="923581"/>
            <a:ext cx="3737572" cy="246221"/>
          </a:xfrm>
          <a:prstGeom prst="rect">
            <a:avLst/>
          </a:prstGeom>
        </p:spPr>
        <p:txBody>
          <a:bodyPr wrap="square" lIns="0" tIns="0" rIns="0" bIns="0" anchor="t">
            <a:spAutoFit/>
          </a:bodyPr>
          <a:lstStyle/>
          <a:p>
            <a:pPr>
              <a:spcBef>
                <a:spcPct val="50000"/>
              </a:spcBef>
              <a:defRPr/>
            </a:pPr>
            <a:r>
              <a:rPr lang="es-PE" sz="1600" b="1" dirty="0">
                <a:solidFill>
                  <a:srgbClr val="EE4639"/>
                </a:solidFill>
                <a:latin typeface="Calibri" charset="0"/>
                <a:ea typeface="Calibri" charset="0"/>
                <a:cs typeface="Calibri" charset="0"/>
              </a:rPr>
              <a:t>ECUACIÓN DEL CLIENTE</a:t>
            </a:r>
            <a:endParaRPr lang="es-ES" sz="1600" b="1" dirty="0">
              <a:solidFill>
                <a:srgbClr val="EE4639"/>
              </a:solidFill>
              <a:latin typeface="Calibri" charset="0"/>
              <a:ea typeface="Calibri" charset="0"/>
              <a:cs typeface="Calibri" charset="0"/>
            </a:endParaRPr>
          </a:p>
        </p:txBody>
      </p:sp>
      <p:grpSp>
        <p:nvGrpSpPr>
          <p:cNvPr id="54" name="Agrupar 53"/>
          <p:cNvGrpSpPr/>
          <p:nvPr/>
        </p:nvGrpSpPr>
        <p:grpSpPr>
          <a:xfrm>
            <a:off x="511902" y="912279"/>
            <a:ext cx="210869" cy="211672"/>
            <a:chOff x="511902" y="912278"/>
            <a:chExt cx="281320" cy="282391"/>
          </a:xfrm>
        </p:grpSpPr>
        <p:sp>
          <p:nvSpPr>
            <p:cNvPr id="55" name="Elipse 54"/>
            <p:cNvSpPr/>
            <p:nvPr/>
          </p:nvSpPr>
          <p:spPr>
            <a:xfrm rot="5400000">
              <a:off x="511366" y="912814"/>
              <a:ext cx="282391" cy="281320"/>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6" name="Imagen 55"/>
            <p:cNvPicPr>
              <a:picLocks noChangeAspect="1"/>
            </p:cNvPicPr>
            <p:nvPr/>
          </p:nvPicPr>
          <p:blipFill>
            <a:blip r:embed="rId5">
              <a:alphaModFix/>
              <a:lum bright="100000" contrast="100000"/>
            </a:blip>
            <a:stretch>
              <a:fillRect/>
            </a:stretch>
          </p:blipFill>
          <p:spPr>
            <a:xfrm rot="5400000">
              <a:off x="578093" y="979006"/>
              <a:ext cx="148937" cy="148937"/>
            </a:xfrm>
            <a:prstGeom prst="rect">
              <a:avLst/>
            </a:prstGeom>
          </p:spPr>
        </p:pic>
      </p:grpSp>
      <p:sp>
        <p:nvSpPr>
          <p:cNvPr id="57" name="Rectángulo redondeado 56"/>
          <p:cNvSpPr/>
          <p:nvPr/>
        </p:nvSpPr>
        <p:spPr>
          <a:xfrm>
            <a:off x="2124320" y="2517223"/>
            <a:ext cx="1272704" cy="514978"/>
          </a:xfrm>
          <a:prstGeom prst="roundRect">
            <a:avLst>
              <a:gd name="adj" fmla="val 1322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a:solidFill>
                  <a:schemeClr val="bg1"/>
                </a:solidFill>
                <a:latin typeface="Calibri" charset="0"/>
                <a:ea typeface="Calibri" charset="0"/>
                <a:cs typeface="Calibri" charset="0"/>
              </a:rPr>
              <a:t>Experiencia del Servicio</a:t>
            </a:r>
            <a:endParaRPr lang="es-PE" sz="1400" b="1" dirty="0">
              <a:solidFill>
                <a:schemeClr val="bg1"/>
              </a:solidFill>
              <a:latin typeface="Calibri" charset="0"/>
              <a:ea typeface="Calibri" charset="0"/>
              <a:cs typeface="Calibri" charset="0"/>
            </a:endParaRPr>
          </a:p>
        </p:txBody>
      </p:sp>
      <p:sp>
        <p:nvSpPr>
          <p:cNvPr id="58" name="Rectángulo redondeado 57"/>
          <p:cNvSpPr/>
          <p:nvPr/>
        </p:nvSpPr>
        <p:spPr>
          <a:xfrm>
            <a:off x="2124320" y="3558071"/>
            <a:ext cx="1272704" cy="514978"/>
          </a:xfrm>
          <a:prstGeom prst="roundRect">
            <a:avLst>
              <a:gd name="adj" fmla="val 13224"/>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a:latin typeface="Calibri" charset="0"/>
                <a:ea typeface="Calibri" charset="0"/>
                <a:cs typeface="Calibri" charset="0"/>
              </a:rPr>
              <a:t>Expectativa del Servicio</a:t>
            </a:r>
            <a:endParaRPr lang="es-PE" sz="1400" b="1" dirty="0">
              <a:latin typeface="Calibri" charset="0"/>
              <a:ea typeface="Calibri" charset="0"/>
              <a:cs typeface="Calibri" charset="0"/>
            </a:endParaRPr>
          </a:p>
        </p:txBody>
      </p:sp>
      <p:sp>
        <p:nvSpPr>
          <p:cNvPr id="59" name="Rectángulo redondeado 58"/>
          <p:cNvSpPr/>
          <p:nvPr/>
        </p:nvSpPr>
        <p:spPr>
          <a:xfrm>
            <a:off x="510036" y="3030878"/>
            <a:ext cx="1272704" cy="514978"/>
          </a:xfrm>
          <a:prstGeom prst="roundRect">
            <a:avLst>
              <a:gd name="adj" fmla="val 13224"/>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a:solidFill>
                  <a:schemeClr val="tx1"/>
                </a:solidFill>
                <a:latin typeface="Calibri" charset="0"/>
                <a:ea typeface="Calibri" charset="0"/>
                <a:cs typeface="Calibri" charset="0"/>
              </a:rPr>
              <a:t>Satisfacción del Cliente</a:t>
            </a:r>
            <a:endParaRPr lang="es-PE" sz="1400" b="1" dirty="0">
              <a:solidFill>
                <a:schemeClr val="tx1"/>
              </a:solidFill>
              <a:latin typeface="Calibri" charset="0"/>
              <a:ea typeface="Calibri" charset="0"/>
              <a:cs typeface="Calibri" charset="0"/>
            </a:endParaRPr>
          </a:p>
        </p:txBody>
      </p:sp>
      <p:sp>
        <p:nvSpPr>
          <p:cNvPr id="60" name="Rectángulo redondeado 59"/>
          <p:cNvSpPr/>
          <p:nvPr/>
        </p:nvSpPr>
        <p:spPr>
          <a:xfrm>
            <a:off x="6363648" y="2980490"/>
            <a:ext cx="1100431" cy="309630"/>
          </a:xfrm>
          <a:prstGeom prst="roundRect">
            <a:avLst>
              <a:gd name="adj" fmla="val 1322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dirty="0">
                <a:solidFill>
                  <a:schemeClr val="tx1"/>
                </a:solidFill>
                <a:latin typeface="Calibri" charset="0"/>
                <a:ea typeface="Calibri" charset="0"/>
                <a:cs typeface="Calibri" charset="0"/>
              </a:rPr>
              <a:t>Satisfecho</a:t>
            </a:r>
          </a:p>
        </p:txBody>
      </p:sp>
      <p:sp>
        <p:nvSpPr>
          <p:cNvPr id="61" name="Rectángulo redondeado 60"/>
          <p:cNvSpPr/>
          <p:nvPr/>
        </p:nvSpPr>
        <p:spPr>
          <a:xfrm>
            <a:off x="6363648" y="1563746"/>
            <a:ext cx="1100431" cy="309630"/>
          </a:xfrm>
          <a:prstGeom prst="roundRect">
            <a:avLst>
              <a:gd name="adj" fmla="val 1322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dirty="0">
                <a:solidFill>
                  <a:schemeClr val="tx1"/>
                </a:solidFill>
                <a:latin typeface="Calibri" charset="0"/>
                <a:ea typeface="Calibri" charset="0"/>
                <a:cs typeface="Calibri" charset="0"/>
              </a:rPr>
              <a:t>Encantado</a:t>
            </a:r>
          </a:p>
        </p:txBody>
      </p:sp>
      <p:sp>
        <p:nvSpPr>
          <p:cNvPr id="64" name="Rectángulo redondeado 63"/>
          <p:cNvSpPr/>
          <p:nvPr/>
        </p:nvSpPr>
        <p:spPr>
          <a:xfrm>
            <a:off x="6363648" y="4456547"/>
            <a:ext cx="1100431" cy="309630"/>
          </a:xfrm>
          <a:prstGeom prst="roundRect">
            <a:avLst>
              <a:gd name="adj" fmla="val 1322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dirty="0">
                <a:solidFill>
                  <a:schemeClr val="tx1"/>
                </a:solidFill>
                <a:latin typeface="Calibri" charset="0"/>
                <a:ea typeface="Calibri" charset="0"/>
                <a:cs typeface="Calibri" charset="0"/>
              </a:rPr>
              <a:t>Insatisfecho</a:t>
            </a:r>
          </a:p>
        </p:txBody>
      </p:sp>
      <p:grpSp>
        <p:nvGrpSpPr>
          <p:cNvPr id="5" name="Agrupar 4"/>
          <p:cNvGrpSpPr/>
          <p:nvPr/>
        </p:nvGrpSpPr>
        <p:grpSpPr>
          <a:xfrm>
            <a:off x="7773391" y="1018055"/>
            <a:ext cx="902297" cy="1401012"/>
            <a:chOff x="7773391" y="1018055"/>
            <a:chExt cx="902297" cy="1401012"/>
          </a:xfrm>
        </p:grpSpPr>
        <p:pic>
          <p:nvPicPr>
            <p:cNvPr id="41" name="Imagen 40"/>
            <p:cNvPicPr>
              <a:picLocks noChangeAspect="1"/>
            </p:cNvPicPr>
            <p:nvPr/>
          </p:nvPicPr>
          <p:blipFill rotWithShape="1">
            <a:blip r:embed="rId6"/>
            <a:srcRect b="54378"/>
            <a:stretch/>
          </p:blipFill>
          <p:spPr>
            <a:xfrm>
              <a:off x="7773391" y="1018055"/>
              <a:ext cx="902297" cy="1195682"/>
            </a:xfrm>
            <a:prstGeom prst="rect">
              <a:avLst/>
            </a:prstGeom>
          </p:spPr>
        </p:pic>
        <p:cxnSp>
          <p:nvCxnSpPr>
            <p:cNvPr id="47" name="Conector recto 46"/>
            <p:cNvCxnSpPr/>
            <p:nvPr/>
          </p:nvCxnSpPr>
          <p:spPr>
            <a:xfrm>
              <a:off x="7773391" y="2211060"/>
              <a:ext cx="90229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7843872" y="2234401"/>
              <a:ext cx="781997" cy="184666"/>
            </a:xfrm>
            <a:prstGeom prst="rect">
              <a:avLst/>
            </a:prstGeom>
            <a:noFill/>
          </p:spPr>
          <p:txBody>
            <a:bodyPr wrap="square" lIns="0" tIns="0" rIns="0" bIns="0" rtlCol="0">
              <a:spAutoFit/>
            </a:bodyPr>
            <a:lstStyle/>
            <a:p>
              <a:pPr algn="ctr"/>
              <a:r>
                <a:rPr lang="es-ES_tradnl" sz="1200" b="1" dirty="0">
                  <a:solidFill>
                    <a:srgbClr val="714FA0"/>
                  </a:solidFill>
                  <a:latin typeface="Calibri" charset="0"/>
                  <a:ea typeface="Calibri" charset="0"/>
                  <a:cs typeface="Calibri" charset="0"/>
                </a:rPr>
                <a:t>LEAL</a:t>
              </a:r>
              <a:endParaRPr lang="es-ES_tradnl" sz="1400" b="1" dirty="0">
                <a:solidFill>
                  <a:srgbClr val="714FA0"/>
                </a:solidFill>
                <a:latin typeface="Calibri" charset="0"/>
                <a:ea typeface="Calibri" charset="0"/>
                <a:cs typeface="Calibri" charset="0"/>
              </a:endParaRPr>
            </a:p>
          </p:txBody>
        </p:sp>
      </p:grpSp>
      <p:sp>
        <p:nvSpPr>
          <p:cNvPr id="7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a:cs typeface="Calibri"/>
              </a:rPr>
              <a:t>VOZ DEL CLIENTE</a:t>
            </a:r>
            <a:endParaRPr lang="es-PE" sz="1000" dirty="0">
              <a:solidFill>
                <a:schemeClr val="bg1">
                  <a:lumMod val="65000"/>
                </a:schemeClr>
              </a:solidFill>
              <a:latin typeface="Calibri" charset="0"/>
              <a:ea typeface="Calibri" charset="0"/>
              <a:cs typeface="Calibri" charset="0"/>
            </a:endParaRPr>
          </a:p>
        </p:txBody>
      </p:sp>
      <p:sp>
        <p:nvSpPr>
          <p:cNvPr id="66" name="Rectángulo 65">
            <a:extLst>
              <a:ext uri="{FF2B5EF4-FFF2-40B4-BE49-F238E27FC236}">
                <a16:creationId xmlns:a16="http://schemas.microsoft.com/office/drawing/2014/main" id="{C14C1340-A3D5-2542-8EEB-74D11B30662D}"/>
              </a:ext>
            </a:extLst>
          </p:cNvPr>
          <p:cNvSpPr/>
          <p:nvPr/>
        </p:nvSpPr>
        <p:spPr>
          <a:xfrm>
            <a:off x="4438333" y="2740582"/>
            <a:ext cx="1617027" cy="35263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300" b="1" dirty="0">
                <a:solidFill>
                  <a:schemeClr val="tx1"/>
                </a:solidFill>
                <a:latin typeface="Calibri" charset="0"/>
                <a:ea typeface="Calibri" charset="0"/>
                <a:cs typeface="Calibri" charset="0"/>
              </a:rPr>
              <a:t>Igual a lo Esperado</a:t>
            </a:r>
          </a:p>
        </p:txBody>
      </p:sp>
    </p:spTree>
    <p:extLst>
      <p:ext uri="{BB962C8B-B14F-4D97-AF65-F5344CB8AC3E}">
        <p14:creationId xmlns:p14="http://schemas.microsoft.com/office/powerpoint/2010/main" val="820156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503238" y="605513"/>
            <a:ext cx="8162227" cy="4924425"/>
          </a:xfrm>
          <a:prstGeom prst="rect">
            <a:avLst/>
          </a:prstGeom>
        </p:spPr>
        <p:txBody>
          <a:bodyPr wrap="square" lIns="0" tIns="0" rIns="0" bIns="0">
            <a:spAutoFit/>
          </a:bodyPr>
          <a:lstStyle/>
          <a:p>
            <a:pPr>
              <a:spcBef>
                <a:spcPts val="0"/>
              </a:spcBef>
              <a:defRPr/>
            </a:pPr>
            <a:r>
              <a:rPr lang="es-PE" sz="1600" b="1" dirty="0">
                <a:solidFill>
                  <a:srgbClr val="00B1C3"/>
                </a:solidFill>
                <a:latin typeface="Calibri" charset="0"/>
                <a:ea typeface="Calibri" charset="0"/>
                <a:cs typeface="Calibri" charset="0"/>
              </a:rPr>
              <a:t>S</a:t>
            </a:r>
            <a:r>
              <a:rPr lang="es-PE" sz="1600" b="1" dirty="0">
                <a:solidFill>
                  <a:srgbClr val="8EC540"/>
                </a:solidFill>
                <a:latin typeface="Calibri" charset="0"/>
                <a:ea typeface="Calibri" charset="0"/>
                <a:cs typeface="Calibri" charset="0"/>
              </a:rPr>
              <a:t>I</a:t>
            </a:r>
            <a:r>
              <a:rPr lang="es-PE" sz="1600" b="1" dirty="0">
                <a:solidFill>
                  <a:srgbClr val="714FA0"/>
                </a:solidFill>
                <a:latin typeface="Calibri" charset="0"/>
                <a:ea typeface="Calibri" charset="0"/>
                <a:cs typeface="Calibri" charset="0"/>
              </a:rPr>
              <a:t>P</a:t>
            </a:r>
            <a:r>
              <a:rPr lang="es-PE" sz="1600" b="1" dirty="0">
                <a:solidFill>
                  <a:srgbClr val="EE4639"/>
                </a:solidFill>
                <a:latin typeface="Calibri" charset="0"/>
                <a:ea typeface="Calibri" charset="0"/>
                <a:cs typeface="Calibri" charset="0"/>
              </a:rPr>
              <a:t>O</a:t>
            </a:r>
            <a:r>
              <a:rPr lang="es-PE" sz="1600" b="1" dirty="0">
                <a:solidFill>
                  <a:srgbClr val="FEC212"/>
                </a:solidFill>
                <a:latin typeface="Calibri" charset="0"/>
                <a:ea typeface="Calibri" charset="0"/>
                <a:cs typeface="Calibri" charset="0"/>
              </a:rPr>
              <a:t>C: </a:t>
            </a:r>
            <a:r>
              <a:rPr lang="es-ES" sz="1600" dirty="0">
                <a:latin typeface="Calibri" panose="020F0502020204030204" pitchFamily="34" charset="0"/>
                <a:ea typeface="Calibri" charset="0"/>
                <a:cs typeface="Calibri" panose="020F0502020204030204" pitchFamily="34" charset="0"/>
              </a:rPr>
              <a:t>H</a:t>
            </a:r>
            <a:r>
              <a:rPr lang="es-ES" sz="1600" dirty="0">
                <a:latin typeface="Calibri" panose="020F0502020204030204" pitchFamily="34" charset="0"/>
                <a:cs typeface="Calibri" panose="020F0502020204030204" pitchFamily="34" charset="0"/>
              </a:rPr>
              <a:t>erramienta que se utiliza para mapear los procesos de una empresa y entender cómo interactúan con los proveedores, entradas, salidas y clientes. </a:t>
            </a:r>
            <a:r>
              <a:rPr lang="es-PE" sz="1600" b="1" dirty="0">
                <a:solidFill>
                  <a:srgbClr val="FEC212"/>
                </a:solidFill>
                <a:latin typeface="Calibri" panose="020F0502020204030204" pitchFamily="34" charset="0"/>
                <a:ea typeface="Calibri" charset="0"/>
                <a:cs typeface="Calibri" panose="020F0502020204030204" pitchFamily="34" charset="0"/>
              </a:rPr>
              <a:t> </a:t>
            </a:r>
          </a:p>
          <a:p>
            <a:pPr>
              <a:spcBef>
                <a:spcPts val="0"/>
              </a:spcBef>
              <a:defRPr/>
            </a:pPr>
            <a:endParaRPr lang="es-ES" sz="1600" b="1" dirty="0">
              <a:solidFill>
                <a:srgbClr val="FEC212"/>
              </a:solidFill>
              <a:latin typeface="Calibri" charset="0"/>
              <a:ea typeface="Calibri" charset="0"/>
              <a:cs typeface="Calibri" charset="0"/>
            </a:endParaRPr>
          </a:p>
          <a:p>
            <a:pPr algn="just">
              <a:spcBef>
                <a:spcPts val="0"/>
              </a:spcBef>
              <a:defRPr/>
            </a:pPr>
            <a:r>
              <a:rPr lang="es-ES" sz="1600" b="1" dirty="0">
                <a:solidFill>
                  <a:srgbClr val="00B2C2"/>
                </a:solidFill>
                <a:latin typeface="Calibri" charset="0"/>
                <a:ea typeface="Calibri" charset="0"/>
                <a:cs typeface="Calibri" charset="0"/>
              </a:rPr>
              <a:t>Supplier: </a:t>
            </a:r>
            <a:r>
              <a:rPr lang="es-ES" sz="1600" dirty="0">
                <a:latin typeface="Calibri" panose="020F0502020204030204" pitchFamily="34" charset="0"/>
                <a:ea typeface="Calibri" charset="0"/>
                <a:cs typeface="Calibri" panose="020F0502020204030204" pitchFamily="34" charset="0"/>
              </a:rPr>
              <a:t>Son las personas, procesos o empresas que proporcionan los recursos necesarios para llevar a cabo el proceso. Por ejemplo, en el proceso de fabricación de un automóvil, los proveedores podrían ser las empresas que suministran las piezas y materiales necesarios para construir el vehículo.</a:t>
            </a:r>
          </a:p>
          <a:p>
            <a:pPr algn="just">
              <a:spcBef>
                <a:spcPts val="0"/>
              </a:spcBef>
              <a:defRPr/>
            </a:pPr>
            <a:endParaRPr lang="es-ES" sz="1600" b="1" dirty="0">
              <a:solidFill>
                <a:srgbClr val="FEC212"/>
              </a:solidFill>
              <a:latin typeface="Calibri" charset="0"/>
              <a:ea typeface="Calibri" charset="0"/>
              <a:cs typeface="Calibri" charset="0"/>
            </a:endParaRPr>
          </a:p>
          <a:p>
            <a:pPr>
              <a:spcBef>
                <a:spcPts val="0"/>
              </a:spcBef>
              <a:defRPr/>
            </a:pPr>
            <a:r>
              <a:rPr lang="es-ES" sz="1600" b="1" dirty="0">
                <a:solidFill>
                  <a:srgbClr val="92C14D"/>
                </a:solidFill>
                <a:latin typeface="Calibri" charset="0"/>
                <a:ea typeface="Calibri" charset="0"/>
                <a:cs typeface="Calibri" charset="0"/>
              </a:rPr>
              <a:t>Input: </a:t>
            </a:r>
            <a:r>
              <a:rPr lang="es-ES" sz="1600" dirty="0">
                <a:latin typeface="Calibri" panose="020F0502020204030204" pitchFamily="34" charset="0"/>
                <a:cs typeface="Calibri" panose="020F0502020204030204" pitchFamily="34" charset="0"/>
              </a:rPr>
              <a:t>Son los recursos que se utilizan en el proceso. En el ejemplo anterior, las entradas serían las piezas y materiales necesarios para construir el automóvil.</a:t>
            </a:r>
          </a:p>
          <a:p>
            <a:pPr>
              <a:spcBef>
                <a:spcPts val="0"/>
              </a:spcBef>
              <a:defRPr/>
            </a:pPr>
            <a:endParaRPr lang="es-ES" sz="1600" b="1" dirty="0">
              <a:solidFill>
                <a:srgbClr val="FEC212"/>
              </a:solidFill>
              <a:latin typeface="Calibri" charset="0"/>
              <a:ea typeface="Calibri" charset="0"/>
              <a:cs typeface="Calibri" charset="0"/>
            </a:endParaRPr>
          </a:p>
          <a:p>
            <a:pPr>
              <a:spcBef>
                <a:spcPts val="0"/>
              </a:spcBef>
              <a:defRPr/>
            </a:pPr>
            <a:r>
              <a:rPr lang="es-ES" sz="1600" b="1" dirty="0">
                <a:solidFill>
                  <a:srgbClr val="7150A0"/>
                </a:solidFill>
                <a:latin typeface="Calibri" charset="0"/>
                <a:ea typeface="Calibri" charset="0"/>
                <a:cs typeface="Calibri" charset="0"/>
              </a:rPr>
              <a:t>Process: </a:t>
            </a:r>
            <a:r>
              <a:rPr lang="es-ES" sz="1600" dirty="0">
                <a:latin typeface="Calibri" panose="020F0502020204030204" pitchFamily="34" charset="0"/>
                <a:cs typeface="Calibri" panose="020F0502020204030204" pitchFamily="34" charset="0"/>
              </a:rPr>
              <a:t>Son las actividades que se llevan a cabo para transformar las entradas en salidas. En el ejemplo anterior, el proceso sería la fabricación del automóvil.</a:t>
            </a:r>
          </a:p>
          <a:p>
            <a:pPr>
              <a:spcBef>
                <a:spcPts val="0"/>
              </a:spcBef>
              <a:defRPr/>
            </a:pPr>
            <a:endParaRPr lang="es-ES" sz="1600" b="1" dirty="0">
              <a:solidFill>
                <a:srgbClr val="FEC212"/>
              </a:solidFill>
              <a:latin typeface="Calibri" charset="0"/>
              <a:ea typeface="Calibri" charset="0"/>
              <a:cs typeface="Calibri" charset="0"/>
            </a:endParaRPr>
          </a:p>
          <a:p>
            <a:pPr>
              <a:spcBef>
                <a:spcPts val="0"/>
              </a:spcBef>
              <a:defRPr/>
            </a:pPr>
            <a:r>
              <a:rPr lang="es-ES" sz="1600" b="1" dirty="0">
                <a:solidFill>
                  <a:srgbClr val="FF0000"/>
                </a:solidFill>
                <a:latin typeface="Calibri" charset="0"/>
                <a:ea typeface="Calibri" charset="0"/>
                <a:cs typeface="Calibri" charset="0"/>
              </a:rPr>
              <a:t>Output: </a:t>
            </a:r>
            <a:r>
              <a:rPr lang="es-ES" sz="1600" dirty="0">
                <a:latin typeface="Calibri" panose="020F0502020204030204" pitchFamily="34" charset="0"/>
                <a:cs typeface="Calibri" panose="020F0502020204030204" pitchFamily="34" charset="0"/>
              </a:rPr>
              <a:t>Son los resultados del proceso. En el ejemplo anterior, la salida sería el automóvil terminado.</a:t>
            </a:r>
          </a:p>
          <a:p>
            <a:pPr>
              <a:spcBef>
                <a:spcPts val="0"/>
              </a:spcBef>
              <a:defRPr/>
            </a:pPr>
            <a:endParaRPr lang="es-ES" sz="1600" b="1" dirty="0">
              <a:solidFill>
                <a:srgbClr val="FEC212"/>
              </a:solidFill>
              <a:latin typeface="Calibri" charset="0"/>
              <a:ea typeface="Calibri" charset="0"/>
              <a:cs typeface="Calibri" charset="0"/>
            </a:endParaRPr>
          </a:p>
          <a:p>
            <a:pPr>
              <a:spcBef>
                <a:spcPts val="0"/>
              </a:spcBef>
              <a:defRPr/>
            </a:pPr>
            <a:r>
              <a:rPr lang="es-ES" sz="1600" b="1" dirty="0">
                <a:solidFill>
                  <a:srgbClr val="FEC212"/>
                </a:solidFill>
                <a:latin typeface="Calibri" charset="0"/>
                <a:ea typeface="Calibri" charset="0"/>
                <a:cs typeface="Calibri" charset="0"/>
              </a:rPr>
              <a:t>Customer: </a:t>
            </a:r>
            <a:r>
              <a:rPr lang="es-ES" sz="1600" dirty="0">
                <a:latin typeface="Calibri" panose="020F0502020204030204" pitchFamily="34" charset="0"/>
                <a:cs typeface="Calibri" panose="020F0502020204030204" pitchFamily="34" charset="0"/>
              </a:rPr>
              <a:t>Son las personas, procesos o empresas que reciben las salidas del proceso. En el ejemplo anterior, los clientes serían los compradores del automóvil.</a:t>
            </a:r>
          </a:p>
          <a:p>
            <a:pPr>
              <a:spcBef>
                <a:spcPts val="0"/>
              </a:spcBef>
              <a:defRPr/>
            </a:pPr>
            <a:endParaRPr lang="es-PE" sz="1600" b="1" dirty="0">
              <a:solidFill>
                <a:srgbClr val="FEC212"/>
              </a:solidFill>
              <a:latin typeface="Calibri" charset="0"/>
              <a:ea typeface="Calibri" charset="0"/>
              <a:cs typeface="Calibri" charset="0"/>
            </a:endParaRPr>
          </a:p>
        </p:txBody>
      </p:sp>
      <p:sp>
        <p:nvSpPr>
          <p:cNvPr id="2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a:cs typeface="Calibri"/>
              </a:rPr>
              <a:t>VOZ DEL CLIENTE</a:t>
            </a:r>
            <a:endParaRPr lang="es-PE" sz="1000" dirty="0">
              <a:solidFill>
                <a:schemeClr val="bg1">
                  <a:lumMod val="65000"/>
                </a:schemeClr>
              </a:solidFill>
              <a:latin typeface="Calibri" charset="0"/>
              <a:ea typeface="Calibri" charset="0"/>
              <a:cs typeface="Calibri" charset="0"/>
            </a:endParaRPr>
          </a:p>
        </p:txBody>
      </p:sp>
    </p:spTree>
    <p:extLst>
      <p:ext uri="{BB962C8B-B14F-4D97-AF65-F5344CB8AC3E}">
        <p14:creationId xmlns:p14="http://schemas.microsoft.com/office/powerpoint/2010/main" val="414245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426919" y="200744"/>
            <a:ext cx="8048341" cy="246221"/>
          </a:xfrm>
          <a:prstGeom prst="rect">
            <a:avLst/>
          </a:prstGeom>
        </p:spPr>
        <p:txBody>
          <a:bodyPr wrap="square" lIns="0" tIns="0" rIns="0" bIns="0">
            <a:spAutoFit/>
          </a:bodyPr>
          <a:lstStyle/>
          <a:p>
            <a:pPr>
              <a:spcBef>
                <a:spcPts val="0"/>
              </a:spcBef>
              <a:defRPr/>
            </a:pPr>
            <a:r>
              <a:rPr lang="es-PE" sz="1600" b="1" dirty="0">
                <a:latin typeface="Calibri" charset="0"/>
                <a:ea typeface="Calibri" charset="0"/>
                <a:cs typeface="Calibri" charset="0"/>
              </a:rPr>
              <a:t>Desarrollar el </a:t>
            </a:r>
            <a:r>
              <a:rPr lang="es-PE" sz="1600" b="1" dirty="0">
                <a:solidFill>
                  <a:srgbClr val="00B1C3"/>
                </a:solidFill>
                <a:latin typeface="Calibri" charset="0"/>
                <a:ea typeface="Calibri" charset="0"/>
                <a:cs typeface="Calibri" charset="0"/>
              </a:rPr>
              <a:t>S</a:t>
            </a:r>
            <a:r>
              <a:rPr lang="es-PE" sz="1600" b="1" dirty="0">
                <a:solidFill>
                  <a:srgbClr val="8EC540"/>
                </a:solidFill>
                <a:latin typeface="Calibri" charset="0"/>
                <a:ea typeface="Calibri" charset="0"/>
                <a:cs typeface="Calibri" charset="0"/>
              </a:rPr>
              <a:t>I</a:t>
            </a:r>
            <a:r>
              <a:rPr lang="es-PE" sz="1600" b="1" dirty="0">
                <a:solidFill>
                  <a:srgbClr val="714FA0"/>
                </a:solidFill>
                <a:latin typeface="Calibri" charset="0"/>
                <a:ea typeface="Calibri" charset="0"/>
                <a:cs typeface="Calibri" charset="0"/>
              </a:rPr>
              <a:t>P</a:t>
            </a:r>
            <a:r>
              <a:rPr lang="es-PE" sz="1600" b="1" dirty="0">
                <a:solidFill>
                  <a:srgbClr val="EE4639"/>
                </a:solidFill>
                <a:latin typeface="Calibri" charset="0"/>
                <a:ea typeface="Calibri" charset="0"/>
                <a:cs typeface="Calibri" charset="0"/>
              </a:rPr>
              <a:t>O</a:t>
            </a:r>
            <a:r>
              <a:rPr lang="es-PE" sz="1600" b="1" dirty="0">
                <a:solidFill>
                  <a:srgbClr val="FEC212"/>
                </a:solidFill>
                <a:latin typeface="Calibri" charset="0"/>
                <a:ea typeface="Calibri" charset="0"/>
                <a:cs typeface="Calibri" charset="0"/>
              </a:rPr>
              <a:t>C - </a:t>
            </a:r>
            <a:r>
              <a:rPr lang="es-PE" sz="1600" b="1" dirty="0">
                <a:latin typeface="Calibri" charset="0"/>
                <a:ea typeface="Calibri" charset="0"/>
                <a:cs typeface="Calibri" charset="0"/>
              </a:rPr>
              <a:t>PROCESO DE FABRICACIÓN DE UN AUTOMÓVIL</a:t>
            </a:r>
            <a:endParaRPr lang="es-PE" sz="1600" b="1" dirty="0">
              <a:solidFill>
                <a:srgbClr val="FEC212"/>
              </a:solidFill>
              <a:latin typeface="Calibri" charset="0"/>
              <a:ea typeface="Calibri" charset="0"/>
              <a:cs typeface="Calibri" charset="0"/>
            </a:endParaRPr>
          </a:p>
        </p:txBody>
      </p:sp>
      <p:grpSp>
        <p:nvGrpSpPr>
          <p:cNvPr id="9" name="Agrupar 8"/>
          <p:cNvGrpSpPr/>
          <p:nvPr/>
        </p:nvGrpSpPr>
        <p:grpSpPr>
          <a:xfrm>
            <a:off x="140525" y="863964"/>
            <a:ext cx="8862950" cy="383138"/>
            <a:chOff x="503238" y="1655543"/>
            <a:chExt cx="7697334" cy="383138"/>
          </a:xfrm>
        </p:grpSpPr>
        <p:sp>
          <p:nvSpPr>
            <p:cNvPr id="4" name="Rectángulo 3"/>
            <p:cNvSpPr/>
            <p:nvPr/>
          </p:nvSpPr>
          <p:spPr>
            <a:xfrm>
              <a:off x="503238" y="1655543"/>
              <a:ext cx="1508056" cy="365282"/>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b="1" dirty="0">
                  <a:latin typeface="Calibri" charset="0"/>
                  <a:ea typeface="Calibri" charset="0"/>
                  <a:cs typeface="Calibri" charset="0"/>
                </a:rPr>
                <a:t>S</a:t>
              </a:r>
              <a:r>
                <a:rPr lang="es-PE" sz="1600" dirty="0">
                  <a:latin typeface="Calibri" charset="0"/>
                  <a:ea typeface="Calibri" charset="0"/>
                  <a:cs typeface="Calibri" charset="0"/>
                </a:rPr>
                <a:t>upplier</a:t>
              </a:r>
            </a:p>
          </p:txBody>
        </p:sp>
        <p:sp>
          <p:nvSpPr>
            <p:cNvPr id="5" name="Rectángulo 4"/>
            <p:cNvSpPr/>
            <p:nvPr/>
          </p:nvSpPr>
          <p:spPr>
            <a:xfrm>
              <a:off x="2046233" y="1655543"/>
              <a:ext cx="1393851" cy="365282"/>
            </a:xfrm>
            <a:prstGeom prst="rect">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b="1" dirty="0">
                  <a:latin typeface="Calibri" charset="0"/>
                  <a:ea typeface="Calibri" charset="0"/>
                  <a:cs typeface="Calibri" charset="0"/>
                </a:rPr>
                <a:t>I</a:t>
              </a:r>
              <a:r>
                <a:rPr lang="es-PE" sz="1600" dirty="0">
                  <a:latin typeface="Calibri" charset="0"/>
                  <a:ea typeface="Calibri" charset="0"/>
                  <a:cs typeface="Calibri" charset="0"/>
                </a:rPr>
                <a:t>nput</a:t>
              </a:r>
            </a:p>
          </p:txBody>
        </p:sp>
        <p:sp>
          <p:nvSpPr>
            <p:cNvPr id="6" name="Rectángulo 5"/>
            <p:cNvSpPr/>
            <p:nvPr/>
          </p:nvSpPr>
          <p:spPr>
            <a:xfrm>
              <a:off x="3486380" y="1655543"/>
              <a:ext cx="1856614" cy="365282"/>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b="1" dirty="0">
                  <a:latin typeface="Calibri" charset="0"/>
                  <a:ea typeface="Calibri" charset="0"/>
                  <a:cs typeface="Calibri" charset="0"/>
                </a:rPr>
                <a:t>P</a:t>
              </a:r>
              <a:r>
                <a:rPr lang="es-PE" sz="1600" dirty="0">
                  <a:latin typeface="Calibri" charset="0"/>
                  <a:ea typeface="Calibri" charset="0"/>
                  <a:cs typeface="Calibri" charset="0"/>
                </a:rPr>
                <a:t>rocess</a:t>
              </a:r>
            </a:p>
          </p:txBody>
        </p:sp>
        <p:sp>
          <p:nvSpPr>
            <p:cNvPr id="7" name="Rectángulo 6"/>
            <p:cNvSpPr/>
            <p:nvPr/>
          </p:nvSpPr>
          <p:spPr>
            <a:xfrm>
              <a:off x="5389291" y="1673399"/>
              <a:ext cx="1389102" cy="365282"/>
            </a:xfrm>
            <a:prstGeom prst="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b="1" dirty="0">
                  <a:latin typeface="Calibri" charset="0"/>
                  <a:ea typeface="Calibri" charset="0"/>
                  <a:cs typeface="Calibri" charset="0"/>
                </a:rPr>
                <a:t>O</a:t>
              </a:r>
              <a:r>
                <a:rPr lang="es-PE" sz="1600" dirty="0">
                  <a:latin typeface="Calibri" charset="0"/>
                  <a:ea typeface="Calibri" charset="0"/>
                  <a:cs typeface="Calibri" charset="0"/>
                </a:rPr>
                <a:t>utput</a:t>
              </a:r>
            </a:p>
          </p:txBody>
        </p:sp>
        <p:sp>
          <p:nvSpPr>
            <p:cNvPr id="8" name="Rectángulo 7"/>
            <p:cNvSpPr/>
            <p:nvPr/>
          </p:nvSpPr>
          <p:spPr>
            <a:xfrm>
              <a:off x="6818080" y="1655543"/>
              <a:ext cx="1382492" cy="365282"/>
            </a:xfrm>
            <a:prstGeom prst="rect">
              <a:avLst/>
            </a:prstGeom>
            <a:solidFill>
              <a:srgbClr val="FD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b="1" dirty="0">
                  <a:latin typeface="Calibri" charset="0"/>
                  <a:ea typeface="Calibri" charset="0"/>
                  <a:cs typeface="Calibri" charset="0"/>
                </a:rPr>
                <a:t>C</a:t>
              </a:r>
              <a:r>
                <a:rPr lang="es-PE" sz="1600" dirty="0">
                  <a:latin typeface="Calibri" charset="0"/>
                  <a:ea typeface="Calibri" charset="0"/>
                  <a:cs typeface="Calibri" charset="0"/>
                </a:rPr>
                <a:t>ustomer</a:t>
              </a:r>
            </a:p>
          </p:txBody>
        </p:sp>
      </p:grpSp>
      <p:sp>
        <p:nvSpPr>
          <p:cNvPr id="11" name="Rectángulo 10"/>
          <p:cNvSpPr/>
          <p:nvPr/>
        </p:nvSpPr>
        <p:spPr>
          <a:xfrm>
            <a:off x="140525" y="1318699"/>
            <a:ext cx="1736424" cy="3840150"/>
          </a:xfrm>
          <a:prstGeom prst="rect">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tlCol="0" anchor="t"/>
          <a:lstStyle/>
          <a:p>
            <a:r>
              <a:rPr lang="es-PE" sz="1400" dirty="0">
                <a:solidFill>
                  <a:schemeClr val="tx1"/>
                </a:solidFill>
                <a:latin typeface="Calibri" charset="0"/>
                <a:ea typeface="Calibri" charset="0"/>
                <a:cs typeface="Calibri" charset="0"/>
              </a:rPr>
              <a:t>Los que nos proveen de materia prima:</a:t>
            </a:r>
          </a:p>
          <a:p>
            <a:endParaRPr lang="es-PE" sz="1400" dirty="0">
              <a:solidFill>
                <a:schemeClr val="tx1"/>
              </a:solidFill>
              <a:latin typeface="Calibri" charset="0"/>
              <a:ea typeface="Calibri" charset="0"/>
              <a:cs typeface="Calibri" charset="0"/>
            </a:endParaRPr>
          </a:p>
          <a:p>
            <a:pPr marL="285750" indent="-285750">
              <a:buFont typeface="Arial" panose="020B0604020202020204" pitchFamily="34" charset="0"/>
              <a:buChar char="•"/>
            </a:pPr>
            <a:r>
              <a:rPr lang="es-PE" sz="1400" dirty="0">
                <a:solidFill>
                  <a:schemeClr val="tx1"/>
                </a:solidFill>
                <a:latin typeface="Calibri" panose="020F0502020204030204" pitchFamily="34" charset="0"/>
                <a:cs typeface="Calibri" panose="020F0502020204030204" pitchFamily="34" charset="0"/>
              </a:rPr>
              <a:t>Proveedores de acero</a:t>
            </a:r>
          </a:p>
          <a:p>
            <a:pPr marL="285750" indent="-285750">
              <a:buFont typeface="Arial" panose="020B0604020202020204" pitchFamily="34" charset="0"/>
              <a:buChar char="•"/>
            </a:pPr>
            <a:r>
              <a:rPr lang="es-PE" sz="1400" dirty="0">
                <a:solidFill>
                  <a:schemeClr val="tx1"/>
                </a:solidFill>
                <a:latin typeface="Calibri" panose="020F0502020204030204" pitchFamily="34" charset="0"/>
                <a:cs typeface="Calibri" panose="020F0502020204030204" pitchFamily="34" charset="0"/>
              </a:rPr>
              <a:t>Proveedores de piezas de autos</a:t>
            </a:r>
          </a:p>
          <a:p>
            <a:pPr marL="285750" indent="-285750">
              <a:buFont typeface="Arial" panose="020B0604020202020204" pitchFamily="34" charset="0"/>
              <a:buChar char="•"/>
            </a:pPr>
            <a:r>
              <a:rPr lang="es-PE" sz="1400" dirty="0">
                <a:solidFill>
                  <a:schemeClr val="tx1"/>
                </a:solidFill>
                <a:latin typeface="Calibri" panose="020F0502020204030204" pitchFamily="34" charset="0"/>
                <a:cs typeface="Calibri" panose="020F0502020204030204" pitchFamily="34" charset="0"/>
              </a:rPr>
              <a:t>Proveedores de pintura.</a:t>
            </a:r>
          </a:p>
        </p:txBody>
      </p:sp>
      <p:sp>
        <p:nvSpPr>
          <p:cNvPr id="12" name="Rectángulo 11"/>
          <p:cNvSpPr/>
          <p:nvPr/>
        </p:nvSpPr>
        <p:spPr>
          <a:xfrm>
            <a:off x="1930257" y="1318699"/>
            <a:ext cx="1591843" cy="3840150"/>
          </a:xfrm>
          <a:prstGeom prst="rect">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tlCol="0" anchor="t"/>
          <a:lstStyle/>
          <a:p>
            <a:r>
              <a:rPr lang="es-PE" sz="1400" dirty="0">
                <a:solidFill>
                  <a:schemeClr val="tx1"/>
                </a:solidFill>
                <a:latin typeface="Calibri" charset="0"/>
                <a:ea typeface="Calibri" charset="0"/>
                <a:cs typeface="Calibri" charset="0"/>
              </a:rPr>
              <a:t>Materia prima </a:t>
            </a:r>
          </a:p>
          <a:p>
            <a:r>
              <a:rPr lang="es-PE" sz="1400" dirty="0">
                <a:solidFill>
                  <a:schemeClr val="tx1"/>
                </a:solidFill>
                <a:latin typeface="Calibri" charset="0"/>
                <a:ea typeface="Calibri" charset="0"/>
                <a:cs typeface="Calibri" charset="0"/>
              </a:rPr>
              <a:t>o producto</a:t>
            </a:r>
          </a:p>
          <a:p>
            <a:r>
              <a:rPr lang="es-PE" sz="1400" dirty="0">
                <a:solidFill>
                  <a:schemeClr val="tx1"/>
                </a:solidFill>
                <a:latin typeface="Calibri" charset="0"/>
                <a:ea typeface="Calibri" charset="0"/>
                <a:cs typeface="Calibri" charset="0"/>
              </a:rPr>
              <a:t>pre elaborado:</a:t>
            </a:r>
          </a:p>
          <a:p>
            <a:endParaRPr lang="es-PE" sz="1400" dirty="0">
              <a:solidFill>
                <a:schemeClr val="tx1"/>
              </a:solidFill>
              <a:latin typeface="Calibri" charset="0"/>
              <a:ea typeface="Calibri" charset="0"/>
              <a:cs typeface="Calibri" charset="0"/>
            </a:endParaRPr>
          </a:p>
          <a:p>
            <a:pPr marL="285750" indent="-285750">
              <a:buFont typeface="Arial" panose="020B0604020202020204" pitchFamily="34" charset="0"/>
              <a:buChar char="•"/>
            </a:pPr>
            <a:r>
              <a:rPr lang="es-PE" sz="1400" dirty="0">
                <a:solidFill>
                  <a:schemeClr val="tx1"/>
                </a:solidFill>
                <a:latin typeface="Calibri" panose="020F0502020204030204" pitchFamily="34" charset="0"/>
                <a:cs typeface="Calibri" panose="020F0502020204030204" pitchFamily="34" charset="0"/>
              </a:rPr>
              <a:t>Acero</a:t>
            </a:r>
          </a:p>
          <a:p>
            <a:pPr marL="285750" indent="-285750">
              <a:buFont typeface="Arial" panose="020B0604020202020204" pitchFamily="34" charset="0"/>
              <a:buChar char="•"/>
            </a:pPr>
            <a:r>
              <a:rPr lang="es-ES" sz="1400" dirty="0">
                <a:solidFill>
                  <a:schemeClr val="tx1"/>
                </a:solidFill>
                <a:latin typeface="Calibri" panose="020F0502020204030204" pitchFamily="34" charset="0"/>
                <a:ea typeface="Calibri" charset="0"/>
                <a:cs typeface="Calibri" panose="020F0502020204030204" pitchFamily="34" charset="0"/>
              </a:rPr>
              <a:t>P</a:t>
            </a:r>
            <a:r>
              <a:rPr lang="es-PE" sz="1400" dirty="0" err="1">
                <a:solidFill>
                  <a:schemeClr val="tx1"/>
                </a:solidFill>
                <a:latin typeface="Calibri" panose="020F0502020204030204" pitchFamily="34" charset="0"/>
                <a:ea typeface="Calibri" charset="0"/>
                <a:cs typeface="Calibri" panose="020F0502020204030204" pitchFamily="34" charset="0"/>
              </a:rPr>
              <a:t>iezas</a:t>
            </a:r>
            <a:r>
              <a:rPr lang="es-PE" sz="1400" dirty="0">
                <a:solidFill>
                  <a:schemeClr val="tx1"/>
                </a:solidFill>
                <a:latin typeface="Calibri" panose="020F0502020204030204" pitchFamily="34" charset="0"/>
                <a:ea typeface="Calibri" charset="0"/>
                <a:cs typeface="Calibri" panose="020F0502020204030204" pitchFamily="34" charset="0"/>
              </a:rPr>
              <a:t> de auto</a:t>
            </a:r>
          </a:p>
          <a:p>
            <a:pPr marL="285750" indent="-285750">
              <a:buFont typeface="Arial" panose="020B0604020202020204" pitchFamily="34" charset="0"/>
              <a:buChar char="•"/>
            </a:pPr>
            <a:r>
              <a:rPr lang="es-ES" sz="1400" dirty="0">
                <a:solidFill>
                  <a:schemeClr val="tx1"/>
                </a:solidFill>
                <a:latin typeface="Calibri" panose="020F0502020204030204" pitchFamily="34" charset="0"/>
                <a:ea typeface="Calibri" charset="0"/>
                <a:cs typeface="Calibri" panose="020F0502020204030204" pitchFamily="34" charset="0"/>
              </a:rPr>
              <a:t>P</a:t>
            </a:r>
            <a:r>
              <a:rPr lang="es-PE" sz="1400" dirty="0" err="1">
                <a:solidFill>
                  <a:schemeClr val="tx1"/>
                </a:solidFill>
                <a:latin typeface="Calibri" panose="020F0502020204030204" pitchFamily="34" charset="0"/>
                <a:ea typeface="Calibri" charset="0"/>
                <a:cs typeface="Calibri" panose="020F0502020204030204" pitchFamily="34" charset="0"/>
              </a:rPr>
              <a:t>intura</a:t>
            </a:r>
            <a:endParaRPr lang="es-PE" sz="1400" dirty="0">
              <a:solidFill>
                <a:schemeClr val="tx1"/>
              </a:solidFill>
              <a:latin typeface="Calibri" panose="020F0502020204030204" pitchFamily="34" charset="0"/>
              <a:ea typeface="Calibri" charset="0"/>
              <a:cs typeface="Calibri" panose="020F0502020204030204" pitchFamily="34" charset="0"/>
            </a:endParaRPr>
          </a:p>
          <a:p>
            <a:pPr marL="285750" indent="-285750">
              <a:buFont typeface="Arial" panose="020B0604020202020204" pitchFamily="34" charset="0"/>
              <a:buChar char="•"/>
            </a:pPr>
            <a:r>
              <a:rPr lang="es-ES" sz="1400" dirty="0">
                <a:solidFill>
                  <a:schemeClr val="tx1"/>
                </a:solidFill>
                <a:latin typeface="Calibri" panose="020F0502020204030204" pitchFamily="34" charset="0"/>
                <a:ea typeface="Calibri" charset="0"/>
                <a:cs typeface="Calibri" panose="020F0502020204030204" pitchFamily="34" charset="0"/>
              </a:rPr>
              <a:t>M</a:t>
            </a:r>
            <a:r>
              <a:rPr lang="es-PE" sz="1400" dirty="0" err="1">
                <a:solidFill>
                  <a:schemeClr val="tx1"/>
                </a:solidFill>
                <a:latin typeface="Calibri" panose="020F0502020204030204" pitchFamily="34" charset="0"/>
                <a:ea typeface="Calibri" charset="0"/>
                <a:cs typeface="Calibri" panose="020F0502020204030204" pitchFamily="34" charset="0"/>
              </a:rPr>
              <a:t>aquinaria</a:t>
            </a:r>
            <a:endParaRPr lang="es-PE" sz="1400" dirty="0">
              <a:solidFill>
                <a:schemeClr val="tx1"/>
              </a:solidFill>
              <a:latin typeface="Calibri" panose="020F0502020204030204" pitchFamily="34" charset="0"/>
              <a:ea typeface="Calibri" charset="0"/>
              <a:cs typeface="Calibri" panose="020F0502020204030204" pitchFamily="34" charset="0"/>
            </a:endParaRPr>
          </a:p>
          <a:p>
            <a:pPr marL="285750" indent="-285750">
              <a:buFont typeface="Arial" panose="020B0604020202020204" pitchFamily="34" charset="0"/>
              <a:buChar char="•"/>
            </a:pPr>
            <a:r>
              <a:rPr lang="es-ES" sz="1400" dirty="0">
                <a:solidFill>
                  <a:schemeClr val="tx1"/>
                </a:solidFill>
                <a:latin typeface="Calibri" panose="020F0502020204030204" pitchFamily="34" charset="0"/>
                <a:ea typeface="Calibri" charset="0"/>
                <a:cs typeface="Calibri" panose="020F0502020204030204" pitchFamily="34" charset="0"/>
              </a:rPr>
              <a:t>M</a:t>
            </a:r>
            <a:r>
              <a:rPr lang="es-PE" sz="1400" dirty="0">
                <a:solidFill>
                  <a:schemeClr val="tx1"/>
                </a:solidFill>
                <a:latin typeface="Calibri" panose="020F0502020204030204" pitchFamily="34" charset="0"/>
                <a:ea typeface="Calibri" charset="0"/>
                <a:cs typeface="Calibri" panose="020F0502020204030204" pitchFamily="34" charset="0"/>
              </a:rPr>
              <a:t>ano de obra.</a:t>
            </a:r>
          </a:p>
        </p:txBody>
      </p:sp>
      <p:sp>
        <p:nvSpPr>
          <p:cNvPr id="13" name="Rectángulo 12"/>
          <p:cNvSpPr/>
          <p:nvPr/>
        </p:nvSpPr>
        <p:spPr>
          <a:xfrm>
            <a:off x="3575406" y="1318699"/>
            <a:ext cx="2137763" cy="3840150"/>
          </a:xfrm>
          <a:prstGeom prst="rect">
            <a:avLst/>
          </a:prstGeom>
          <a:solidFill>
            <a:srgbClr val="D4CBE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tlCol="0" anchor="t"/>
          <a:lstStyle/>
          <a:p>
            <a:r>
              <a:rPr lang="es-PE" sz="1400" dirty="0">
                <a:solidFill>
                  <a:schemeClr val="tx1"/>
                </a:solidFill>
                <a:latin typeface="Calibri" charset="0"/>
                <a:ea typeface="Calibri" charset="0"/>
                <a:cs typeface="Calibri" charset="0"/>
              </a:rPr>
              <a:t>Secuencia de pasos o proceso de transformación de la materia prima en productos:</a:t>
            </a:r>
          </a:p>
          <a:p>
            <a:pPr marL="285750" indent="-285750">
              <a:buFont typeface="Arial" panose="020B0604020202020204" pitchFamily="34" charset="0"/>
              <a:buChar char="•"/>
            </a:pPr>
            <a:r>
              <a:rPr lang="es-ES" sz="1400" dirty="0">
                <a:solidFill>
                  <a:schemeClr val="tx1"/>
                </a:solidFill>
                <a:latin typeface="Calibri" charset="0"/>
                <a:ea typeface="Calibri" charset="0"/>
                <a:cs typeface="Calibri" charset="0"/>
              </a:rPr>
              <a:t>Diseño</a:t>
            </a:r>
          </a:p>
          <a:p>
            <a:pPr marL="285750" indent="-285750">
              <a:buFont typeface="Arial" panose="020B0604020202020204" pitchFamily="34" charset="0"/>
              <a:buChar char="•"/>
            </a:pPr>
            <a:r>
              <a:rPr lang="es-ES" sz="1400" dirty="0">
                <a:solidFill>
                  <a:schemeClr val="tx1"/>
                </a:solidFill>
                <a:latin typeface="Calibri" charset="0"/>
                <a:ea typeface="Calibri" charset="0"/>
                <a:cs typeface="Calibri" charset="0"/>
              </a:rPr>
              <a:t>Fabricación de piezas</a:t>
            </a:r>
            <a:endParaRPr lang="es-PE" sz="1400" dirty="0">
              <a:solidFill>
                <a:schemeClr val="tx1"/>
              </a:solidFill>
              <a:latin typeface="Calibri" charset="0"/>
              <a:ea typeface="Calibri" charset="0"/>
              <a:cs typeface="Calibri" charset="0"/>
            </a:endParaRPr>
          </a:p>
          <a:p>
            <a:pPr marL="285750" indent="-285750">
              <a:buFont typeface="Arial" panose="020B0604020202020204" pitchFamily="34" charset="0"/>
              <a:buChar char="•"/>
            </a:pPr>
            <a:r>
              <a:rPr lang="es-ES" sz="1400" dirty="0">
                <a:solidFill>
                  <a:schemeClr val="tx1"/>
                </a:solidFill>
                <a:latin typeface="Calibri" charset="0"/>
                <a:ea typeface="Calibri" charset="0"/>
                <a:cs typeface="Calibri" charset="0"/>
              </a:rPr>
              <a:t>Ensamblaje</a:t>
            </a:r>
          </a:p>
          <a:p>
            <a:pPr marL="285750" indent="-285750">
              <a:buFont typeface="Arial" panose="020B0604020202020204" pitchFamily="34" charset="0"/>
              <a:buChar char="•"/>
            </a:pPr>
            <a:r>
              <a:rPr lang="es-ES" sz="1400" dirty="0">
                <a:solidFill>
                  <a:schemeClr val="tx1"/>
                </a:solidFill>
                <a:latin typeface="Calibri" charset="0"/>
                <a:ea typeface="Calibri" charset="0"/>
                <a:cs typeface="Calibri" charset="0"/>
              </a:rPr>
              <a:t>Pintura</a:t>
            </a:r>
          </a:p>
          <a:p>
            <a:pPr marL="285750" indent="-285750">
              <a:buFont typeface="Arial" panose="020B0604020202020204" pitchFamily="34" charset="0"/>
              <a:buChar char="•"/>
            </a:pPr>
            <a:r>
              <a:rPr lang="es-ES" sz="1400" dirty="0">
                <a:solidFill>
                  <a:schemeClr val="tx1"/>
                </a:solidFill>
                <a:latin typeface="Calibri" charset="0"/>
                <a:ea typeface="Calibri" charset="0"/>
                <a:cs typeface="Calibri" charset="0"/>
              </a:rPr>
              <a:t>Inspección de calidad</a:t>
            </a:r>
            <a:endParaRPr lang="es-PE" sz="1400" dirty="0">
              <a:solidFill>
                <a:schemeClr val="tx1"/>
              </a:solidFill>
              <a:latin typeface="Calibri" charset="0"/>
              <a:ea typeface="Calibri" charset="0"/>
              <a:cs typeface="Calibri" charset="0"/>
            </a:endParaRPr>
          </a:p>
        </p:txBody>
      </p:sp>
      <p:sp>
        <p:nvSpPr>
          <p:cNvPr id="14" name="Rectángulo 13"/>
          <p:cNvSpPr/>
          <p:nvPr/>
        </p:nvSpPr>
        <p:spPr>
          <a:xfrm>
            <a:off x="5766479" y="1318699"/>
            <a:ext cx="1591841" cy="3840150"/>
          </a:xfrm>
          <a:prstGeom prst="rect">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tlCol="0" anchor="t"/>
          <a:lstStyle/>
          <a:p>
            <a:r>
              <a:rPr lang="es-PE" sz="1400" dirty="0">
                <a:solidFill>
                  <a:schemeClr val="tx1"/>
                </a:solidFill>
                <a:latin typeface="Calibri" charset="0"/>
                <a:ea typeface="Calibri" charset="0"/>
                <a:cs typeface="Calibri" charset="0"/>
              </a:rPr>
              <a:t>El producto o servicios creados:</a:t>
            </a:r>
          </a:p>
          <a:p>
            <a:endParaRPr lang="es-ES" sz="1400" dirty="0">
              <a:solidFill>
                <a:schemeClr val="tx1"/>
              </a:solidFill>
              <a:latin typeface="Calibri" charset="0"/>
              <a:ea typeface="Calibri" charset="0"/>
              <a:cs typeface="Calibri" charset="0"/>
            </a:endParaRPr>
          </a:p>
          <a:p>
            <a:pPr marL="285750" indent="-285750">
              <a:buFont typeface="Arial" panose="020B0604020202020204" pitchFamily="34" charset="0"/>
              <a:buChar char="•"/>
            </a:pPr>
            <a:r>
              <a:rPr lang="es-ES" sz="1400" dirty="0">
                <a:solidFill>
                  <a:schemeClr val="tx1"/>
                </a:solidFill>
                <a:latin typeface="Calibri" charset="0"/>
                <a:ea typeface="Calibri" charset="0"/>
                <a:cs typeface="Calibri" charset="0"/>
              </a:rPr>
              <a:t>Auto fabricado y listo</a:t>
            </a:r>
          </a:p>
          <a:p>
            <a:pPr marL="285750" indent="-285750">
              <a:buFont typeface="Arial" panose="020B0604020202020204" pitchFamily="34" charset="0"/>
              <a:buChar char="•"/>
            </a:pPr>
            <a:r>
              <a:rPr lang="es-ES" sz="1400" dirty="0">
                <a:solidFill>
                  <a:schemeClr val="tx1"/>
                </a:solidFill>
                <a:latin typeface="Calibri" charset="0"/>
                <a:ea typeface="Calibri" charset="0"/>
                <a:cs typeface="Calibri" charset="0"/>
              </a:rPr>
              <a:t>Desechos /reciclaje</a:t>
            </a:r>
            <a:endParaRPr lang="es-PE" sz="1400" dirty="0">
              <a:solidFill>
                <a:schemeClr val="tx1"/>
              </a:solidFill>
              <a:latin typeface="Calibri" charset="0"/>
              <a:ea typeface="Calibri" charset="0"/>
              <a:cs typeface="Calibri" charset="0"/>
            </a:endParaRPr>
          </a:p>
          <a:p>
            <a:pPr marL="285750" indent="-285750">
              <a:buFont typeface="Arial" panose="020B0604020202020204" pitchFamily="34" charset="0"/>
              <a:buChar char="•"/>
            </a:pPr>
            <a:r>
              <a:rPr lang="es-ES" sz="1400" dirty="0">
                <a:solidFill>
                  <a:schemeClr val="tx1"/>
                </a:solidFill>
                <a:latin typeface="Calibri" charset="0"/>
                <a:ea typeface="Calibri" charset="0"/>
                <a:cs typeface="Calibri" charset="0"/>
              </a:rPr>
              <a:t>Informes de inspección</a:t>
            </a:r>
            <a:endParaRPr lang="es-PE" sz="1400" dirty="0">
              <a:solidFill>
                <a:schemeClr val="tx1"/>
              </a:solidFill>
              <a:latin typeface="Calibri" charset="0"/>
              <a:ea typeface="Calibri" charset="0"/>
              <a:cs typeface="Calibri" charset="0"/>
            </a:endParaRPr>
          </a:p>
          <a:p>
            <a:endParaRPr lang="es-PE" sz="1400" dirty="0">
              <a:solidFill>
                <a:schemeClr val="tx1"/>
              </a:solidFill>
              <a:latin typeface="Calibri" charset="0"/>
              <a:ea typeface="Calibri" charset="0"/>
              <a:cs typeface="Calibri" charset="0"/>
            </a:endParaRPr>
          </a:p>
          <a:p>
            <a:pPr marL="285750" indent="-285750">
              <a:buFont typeface="Arial" panose="020B0604020202020204" pitchFamily="34" charset="0"/>
              <a:buChar char="•"/>
            </a:pPr>
            <a:endParaRPr lang="es-PE" sz="1400" dirty="0">
              <a:solidFill>
                <a:schemeClr val="tx1"/>
              </a:solidFill>
              <a:latin typeface="Calibri" charset="0"/>
              <a:ea typeface="Calibri" charset="0"/>
              <a:cs typeface="Calibri" charset="0"/>
            </a:endParaRPr>
          </a:p>
        </p:txBody>
      </p:sp>
      <p:sp>
        <p:nvSpPr>
          <p:cNvPr id="15" name="Rectángulo 14"/>
          <p:cNvSpPr/>
          <p:nvPr/>
        </p:nvSpPr>
        <p:spPr>
          <a:xfrm>
            <a:off x="7411631" y="1318699"/>
            <a:ext cx="1591841" cy="3840150"/>
          </a:xfrm>
          <a:prstGeom prst="rect">
            <a:avLst/>
          </a:prstGeom>
          <a:solidFill>
            <a:srgbClr val="FFEDB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tlCol="0" anchor="t"/>
          <a:lstStyle/>
          <a:p>
            <a:r>
              <a:rPr lang="es-PE" sz="1400" dirty="0">
                <a:solidFill>
                  <a:schemeClr val="tx1"/>
                </a:solidFill>
                <a:latin typeface="Calibri" charset="0"/>
                <a:ea typeface="Calibri" charset="0"/>
                <a:cs typeface="Calibri" charset="0"/>
              </a:rPr>
              <a:t>Los grupos o individuos externos a la organización que reciben nuestros productos o servicios:</a:t>
            </a:r>
          </a:p>
          <a:p>
            <a:endParaRPr lang="es-ES" sz="1400" dirty="0">
              <a:solidFill>
                <a:schemeClr val="tx1"/>
              </a:solidFill>
              <a:latin typeface="Calibri" charset="0"/>
              <a:ea typeface="Calibri" charset="0"/>
              <a:cs typeface="Calibri" charset="0"/>
            </a:endParaRPr>
          </a:p>
          <a:p>
            <a:pPr marL="285750" indent="-285750">
              <a:buFont typeface="Arial" panose="020B0604020202020204" pitchFamily="34" charset="0"/>
              <a:buChar char="•"/>
            </a:pPr>
            <a:r>
              <a:rPr lang="es-ES" sz="1400" dirty="0">
                <a:solidFill>
                  <a:schemeClr val="tx1"/>
                </a:solidFill>
                <a:latin typeface="Calibri" charset="0"/>
                <a:ea typeface="Calibri" charset="0"/>
                <a:cs typeface="Calibri" charset="0"/>
              </a:rPr>
              <a:t>Empresas de alquiler de autos</a:t>
            </a:r>
          </a:p>
          <a:p>
            <a:pPr marL="285750" indent="-285750">
              <a:buFont typeface="Arial" panose="020B0604020202020204" pitchFamily="34" charset="0"/>
              <a:buChar char="•"/>
            </a:pPr>
            <a:r>
              <a:rPr lang="es-ES" sz="1400" dirty="0">
                <a:solidFill>
                  <a:schemeClr val="tx1"/>
                </a:solidFill>
                <a:latin typeface="Calibri" charset="0"/>
                <a:ea typeface="Calibri" charset="0"/>
                <a:cs typeface="Calibri" charset="0"/>
              </a:rPr>
              <a:t>Concesionarios de autos</a:t>
            </a:r>
          </a:p>
          <a:p>
            <a:pPr marL="285750" indent="-285750">
              <a:buFont typeface="Arial" panose="020B0604020202020204" pitchFamily="34" charset="0"/>
              <a:buChar char="•"/>
            </a:pPr>
            <a:r>
              <a:rPr lang="es-ES" sz="1400" dirty="0">
                <a:solidFill>
                  <a:schemeClr val="tx1"/>
                </a:solidFill>
                <a:latin typeface="Calibri" charset="0"/>
                <a:ea typeface="Calibri" charset="0"/>
                <a:cs typeface="Calibri" charset="0"/>
              </a:rPr>
              <a:t>Clientes finales</a:t>
            </a:r>
          </a:p>
          <a:p>
            <a:pPr marL="285750" indent="-285750">
              <a:buFont typeface="Arial" panose="020B0604020202020204" pitchFamily="34" charset="0"/>
              <a:buChar char="•"/>
            </a:pPr>
            <a:r>
              <a:rPr lang="es-ES" sz="1400" dirty="0">
                <a:solidFill>
                  <a:schemeClr val="tx1"/>
                </a:solidFill>
                <a:latin typeface="Calibri" charset="0"/>
                <a:ea typeface="Calibri" charset="0"/>
                <a:cs typeface="Calibri" charset="0"/>
              </a:rPr>
              <a:t>Área de Calidad / auditoría.</a:t>
            </a:r>
            <a:endParaRPr lang="es-PE" sz="1400" dirty="0">
              <a:solidFill>
                <a:schemeClr val="tx1"/>
              </a:solidFill>
              <a:latin typeface="Calibri" charset="0"/>
              <a:ea typeface="Calibri" charset="0"/>
              <a:cs typeface="Calibri" charset="0"/>
            </a:endParaRPr>
          </a:p>
          <a:p>
            <a:endParaRPr lang="es-PE" sz="1400" dirty="0">
              <a:solidFill>
                <a:schemeClr val="tx1"/>
              </a:solidFill>
              <a:latin typeface="Calibri" charset="0"/>
              <a:ea typeface="Calibri" charset="0"/>
              <a:cs typeface="Calibri" charset="0"/>
            </a:endParaRPr>
          </a:p>
        </p:txBody>
      </p:sp>
      <p:sp>
        <p:nvSpPr>
          <p:cNvPr id="2" name="Elipse 1">
            <a:extLst>
              <a:ext uri="{FF2B5EF4-FFF2-40B4-BE49-F238E27FC236}">
                <a16:creationId xmlns:a16="http://schemas.microsoft.com/office/drawing/2014/main" id="{1696620F-372E-4D76-AFEB-0ADFD7B8BED4}"/>
              </a:ext>
            </a:extLst>
          </p:cNvPr>
          <p:cNvSpPr/>
          <p:nvPr/>
        </p:nvSpPr>
        <p:spPr>
          <a:xfrm>
            <a:off x="3671253" y="846164"/>
            <a:ext cx="426919" cy="3652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1</a:t>
            </a:r>
            <a:endParaRPr lang="es-PE" dirty="0"/>
          </a:p>
        </p:txBody>
      </p:sp>
      <p:sp>
        <p:nvSpPr>
          <p:cNvPr id="21" name="Elipse 20">
            <a:extLst>
              <a:ext uri="{FF2B5EF4-FFF2-40B4-BE49-F238E27FC236}">
                <a16:creationId xmlns:a16="http://schemas.microsoft.com/office/drawing/2014/main" id="{092B0B4D-FF29-4002-A14E-476A1A25BAF1}"/>
              </a:ext>
            </a:extLst>
          </p:cNvPr>
          <p:cNvSpPr/>
          <p:nvPr/>
        </p:nvSpPr>
        <p:spPr>
          <a:xfrm>
            <a:off x="5761637" y="875732"/>
            <a:ext cx="426919" cy="3652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2</a:t>
            </a:r>
            <a:endParaRPr lang="es-PE" dirty="0"/>
          </a:p>
        </p:txBody>
      </p:sp>
      <p:sp>
        <p:nvSpPr>
          <p:cNvPr id="22" name="Elipse 21">
            <a:extLst>
              <a:ext uri="{FF2B5EF4-FFF2-40B4-BE49-F238E27FC236}">
                <a16:creationId xmlns:a16="http://schemas.microsoft.com/office/drawing/2014/main" id="{DD14275F-64A9-4FB3-9665-25A2A3B6F2E9}"/>
              </a:ext>
            </a:extLst>
          </p:cNvPr>
          <p:cNvSpPr/>
          <p:nvPr/>
        </p:nvSpPr>
        <p:spPr>
          <a:xfrm>
            <a:off x="7358320" y="863964"/>
            <a:ext cx="426919" cy="3652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a:t>
            </a:r>
            <a:endParaRPr lang="es-PE" dirty="0"/>
          </a:p>
        </p:txBody>
      </p:sp>
      <p:sp>
        <p:nvSpPr>
          <p:cNvPr id="23" name="Elipse 22">
            <a:extLst>
              <a:ext uri="{FF2B5EF4-FFF2-40B4-BE49-F238E27FC236}">
                <a16:creationId xmlns:a16="http://schemas.microsoft.com/office/drawing/2014/main" id="{6ACF660A-E83D-4024-8054-F1341E18B5A6}"/>
              </a:ext>
            </a:extLst>
          </p:cNvPr>
          <p:cNvSpPr/>
          <p:nvPr/>
        </p:nvSpPr>
        <p:spPr>
          <a:xfrm>
            <a:off x="1911106" y="841030"/>
            <a:ext cx="426919" cy="3652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4</a:t>
            </a:r>
            <a:endParaRPr lang="es-PE" dirty="0"/>
          </a:p>
        </p:txBody>
      </p:sp>
      <p:sp>
        <p:nvSpPr>
          <p:cNvPr id="24" name="Elipse 23">
            <a:extLst>
              <a:ext uri="{FF2B5EF4-FFF2-40B4-BE49-F238E27FC236}">
                <a16:creationId xmlns:a16="http://schemas.microsoft.com/office/drawing/2014/main" id="{EE4D23C5-FE72-40FC-8574-EC359767D10C}"/>
              </a:ext>
            </a:extLst>
          </p:cNvPr>
          <p:cNvSpPr/>
          <p:nvPr/>
        </p:nvSpPr>
        <p:spPr>
          <a:xfrm>
            <a:off x="94828" y="841030"/>
            <a:ext cx="426919" cy="3652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5</a:t>
            </a:r>
            <a:endParaRPr lang="es-PE" dirty="0"/>
          </a:p>
        </p:txBody>
      </p:sp>
    </p:spTree>
    <p:extLst>
      <p:ext uri="{BB962C8B-B14F-4D97-AF65-F5344CB8AC3E}">
        <p14:creationId xmlns:p14="http://schemas.microsoft.com/office/powerpoint/2010/main" val="538651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426919" y="200744"/>
            <a:ext cx="8586151" cy="246221"/>
          </a:xfrm>
          <a:prstGeom prst="rect">
            <a:avLst/>
          </a:prstGeom>
        </p:spPr>
        <p:txBody>
          <a:bodyPr wrap="square" lIns="0" tIns="0" rIns="0" bIns="0">
            <a:spAutoFit/>
          </a:bodyPr>
          <a:lstStyle/>
          <a:p>
            <a:pPr>
              <a:spcBef>
                <a:spcPts val="0"/>
              </a:spcBef>
              <a:defRPr/>
            </a:pPr>
            <a:r>
              <a:rPr lang="es-PE" sz="1600" b="1" dirty="0">
                <a:latin typeface="Calibri" charset="0"/>
                <a:ea typeface="Calibri" charset="0"/>
                <a:cs typeface="Calibri" charset="0"/>
              </a:rPr>
              <a:t>Desarrollar el </a:t>
            </a:r>
            <a:r>
              <a:rPr lang="es-PE" sz="1600" b="1" dirty="0">
                <a:solidFill>
                  <a:srgbClr val="00B1C3"/>
                </a:solidFill>
                <a:latin typeface="Calibri" charset="0"/>
                <a:ea typeface="Calibri" charset="0"/>
                <a:cs typeface="Calibri" charset="0"/>
              </a:rPr>
              <a:t>S</a:t>
            </a:r>
            <a:r>
              <a:rPr lang="es-PE" sz="1600" b="1" dirty="0">
                <a:solidFill>
                  <a:srgbClr val="8EC540"/>
                </a:solidFill>
                <a:latin typeface="Calibri" charset="0"/>
                <a:ea typeface="Calibri" charset="0"/>
                <a:cs typeface="Calibri" charset="0"/>
              </a:rPr>
              <a:t>I</a:t>
            </a:r>
            <a:r>
              <a:rPr lang="es-PE" sz="1600" b="1" dirty="0">
                <a:solidFill>
                  <a:srgbClr val="714FA0"/>
                </a:solidFill>
                <a:latin typeface="Calibri" charset="0"/>
                <a:ea typeface="Calibri" charset="0"/>
                <a:cs typeface="Calibri" charset="0"/>
              </a:rPr>
              <a:t>P</a:t>
            </a:r>
            <a:r>
              <a:rPr lang="es-PE" sz="1600" b="1" dirty="0">
                <a:solidFill>
                  <a:srgbClr val="EE4639"/>
                </a:solidFill>
                <a:latin typeface="Calibri" charset="0"/>
                <a:ea typeface="Calibri" charset="0"/>
                <a:cs typeface="Calibri" charset="0"/>
              </a:rPr>
              <a:t>O</a:t>
            </a:r>
            <a:r>
              <a:rPr lang="es-PE" sz="1600" b="1" dirty="0">
                <a:solidFill>
                  <a:srgbClr val="FEC212"/>
                </a:solidFill>
                <a:latin typeface="Calibri" charset="0"/>
                <a:ea typeface="Calibri" charset="0"/>
                <a:cs typeface="Calibri" charset="0"/>
              </a:rPr>
              <a:t>C – </a:t>
            </a:r>
            <a:r>
              <a:rPr lang="es-PE" sz="1600" b="1" dirty="0">
                <a:latin typeface="Calibri" charset="0"/>
                <a:ea typeface="Calibri" charset="0"/>
                <a:cs typeface="Calibri" charset="0"/>
              </a:rPr>
              <a:t>PROCESO DE PREPARACIÓN DE UNA HAMBURGUESA</a:t>
            </a:r>
          </a:p>
        </p:txBody>
      </p:sp>
      <p:grpSp>
        <p:nvGrpSpPr>
          <p:cNvPr id="9" name="Agrupar 8"/>
          <p:cNvGrpSpPr/>
          <p:nvPr/>
        </p:nvGrpSpPr>
        <p:grpSpPr>
          <a:xfrm>
            <a:off x="150120" y="645602"/>
            <a:ext cx="8862950" cy="383138"/>
            <a:chOff x="503238" y="1655543"/>
            <a:chExt cx="7697334" cy="383138"/>
          </a:xfrm>
        </p:grpSpPr>
        <p:sp>
          <p:nvSpPr>
            <p:cNvPr id="4" name="Rectángulo 3"/>
            <p:cNvSpPr/>
            <p:nvPr/>
          </p:nvSpPr>
          <p:spPr>
            <a:xfrm>
              <a:off x="503238" y="1655543"/>
              <a:ext cx="1508056" cy="365282"/>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b="1" dirty="0">
                  <a:latin typeface="Calibri" charset="0"/>
                  <a:ea typeface="Calibri" charset="0"/>
                  <a:cs typeface="Calibri" charset="0"/>
                </a:rPr>
                <a:t>S</a:t>
              </a:r>
              <a:r>
                <a:rPr lang="es-PE" sz="1600" dirty="0">
                  <a:latin typeface="Calibri" charset="0"/>
                  <a:ea typeface="Calibri" charset="0"/>
                  <a:cs typeface="Calibri" charset="0"/>
                </a:rPr>
                <a:t>upplier</a:t>
              </a:r>
            </a:p>
          </p:txBody>
        </p:sp>
        <p:sp>
          <p:nvSpPr>
            <p:cNvPr id="5" name="Rectángulo 4"/>
            <p:cNvSpPr/>
            <p:nvPr/>
          </p:nvSpPr>
          <p:spPr>
            <a:xfrm>
              <a:off x="2046233" y="1655543"/>
              <a:ext cx="1393851" cy="365282"/>
            </a:xfrm>
            <a:prstGeom prst="rect">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b="1" dirty="0">
                  <a:latin typeface="Calibri" charset="0"/>
                  <a:ea typeface="Calibri" charset="0"/>
                  <a:cs typeface="Calibri" charset="0"/>
                </a:rPr>
                <a:t>I</a:t>
              </a:r>
              <a:r>
                <a:rPr lang="es-PE" sz="1600" dirty="0">
                  <a:latin typeface="Calibri" charset="0"/>
                  <a:ea typeface="Calibri" charset="0"/>
                  <a:cs typeface="Calibri" charset="0"/>
                </a:rPr>
                <a:t>nput</a:t>
              </a:r>
            </a:p>
          </p:txBody>
        </p:sp>
        <p:sp>
          <p:nvSpPr>
            <p:cNvPr id="6" name="Rectángulo 5"/>
            <p:cNvSpPr/>
            <p:nvPr/>
          </p:nvSpPr>
          <p:spPr>
            <a:xfrm>
              <a:off x="3486380" y="1655543"/>
              <a:ext cx="1856614" cy="365282"/>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b="1" dirty="0">
                  <a:latin typeface="Calibri" charset="0"/>
                  <a:ea typeface="Calibri" charset="0"/>
                  <a:cs typeface="Calibri" charset="0"/>
                </a:rPr>
                <a:t>P</a:t>
              </a:r>
              <a:r>
                <a:rPr lang="es-PE" sz="1600" dirty="0">
                  <a:latin typeface="Calibri" charset="0"/>
                  <a:ea typeface="Calibri" charset="0"/>
                  <a:cs typeface="Calibri" charset="0"/>
                </a:rPr>
                <a:t>rocess</a:t>
              </a:r>
            </a:p>
          </p:txBody>
        </p:sp>
        <p:sp>
          <p:nvSpPr>
            <p:cNvPr id="7" name="Rectángulo 6"/>
            <p:cNvSpPr/>
            <p:nvPr/>
          </p:nvSpPr>
          <p:spPr>
            <a:xfrm>
              <a:off x="5389291" y="1673399"/>
              <a:ext cx="1389102" cy="365282"/>
            </a:xfrm>
            <a:prstGeom prst="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b="1" dirty="0">
                  <a:latin typeface="Calibri" charset="0"/>
                  <a:ea typeface="Calibri" charset="0"/>
                  <a:cs typeface="Calibri" charset="0"/>
                </a:rPr>
                <a:t>O</a:t>
              </a:r>
              <a:r>
                <a:rPr lang="es-PE" sz="1600" dirty="0">
                  <a:latin typeface="Calibri" charset="0"/>
                  <a:ea typeface="Calibri" charset="0"/>
                  <a:cs typeface="Calibri" charset="0"/>
                </a:rPr>
                <a:t>utput</a:t>
              </a:r>
            </a:p>
          </p:txBody>
        </p:sp>
        <p:sp>
          <p:nvSpPr>
            <p:cNvPr id="8" name="Rectángulo 7"/>
            <p:cNvSpPr/>
            <p:nvPr/>
          </p:nvSpPr>
          <p:spPr>
            <a:xfrm>
              <a:off x="6818080" y="1655543"/>
              <a:ext cx="1382492" cy="365282"/>
            </a:xfrm>
            <a:prstGeom prst="rect">
              <a:avLst/>
            </a:prstGeom>
            <a:solidFill>
              <a:srgbClr val="FD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b="1" dirty="0">
                  <a:latin typeface="Calibri" charset="0"/>
                  <a:ea typeface="Calibri" charset="0"/>
                  <a:cs typeface="Calibri" charset="0"/>
                </a:rPr>
                <a:t>C</a:t>
              </a:r>
              <a:r>
                <a:rPr lang="es-PE" sz="1600" dirty="0">
                  <a:latin typeface="Calibri" charset="0"/>
                  <a:ea typeface="Calibri" charset="0"/>
                  <a:cs typeface="Calibri" charset="0"/>
                </a:rPr>
                <a:t>ustomer</a:t>
              </a:r>
            </a:p>
          </p:txBody>
        </p:sp>
      </p:grpSp>
      <p:sp>
        <p:nvSpPr>
          <p:cNvPr id="11" name="Rectángulo 10"/>
          <p:cNvSpPr/>
          <p:nvPr/>
        </p:nvSpPr>
        <p:spPr>
          <a:xfrm>
            <a:off x="150123" y="2486686"/>
            <a:ext cx="1736424" cy="2767702"/>
          </a:xfrm>
          <a:prstGeom prst="rect">
            <a:avLst/>
          </a:prstGeom>
          <a:solidFill>
            <a:srgbClr val="B9E7ED"/>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tlCol="0" anchor="t"/>
          <a:lstStyle/>
          <a:p>
            <a:r>
              <a:rPr lang="es-PE" sz="1400" dirty="0">
                <a:solidFill>
                  <a:schemeClr val="tx1"/>
                </a:solidFill>
                <a:latin typeface="Calibri" charset="0"/>
                <a:ea typeface="Calibri" charset="0"/>
                <a:cs typeface="Calibri" charset="0"/>
              </a:rPr>
              <a:t>Los que nos proveen de materia prima:</a:t>
            </a:r>
          </a:p>
          <a:p>
            <a:endParaRPr lang="es-PE" sz="1400" dirty="0">
              <a:solidFill>
                <a:schemeClr val="tx1"/>
              </a:solidFill>
              <a:latin typeface="Calibri" charset="0"/>
              <a:ea typeface="Calibri" charset="0"/>
              <a:cs typeface="Calibri" charset="0"/>
            </a:endParaRPr>
          </a:p>
          <a:p>
            <a:pPr marL="285750" indent="-285750">
              <a:buFont typeface="Arial" panose="020B0604020202020204" pitchFamily="34" charset="0"/>
              <a:buChar char="•"/>
            </a:pPr>
            <a:r>
              <a:rPr lang="es-PE" sz="1400" dirty="0">
                <a:solidFill>
                  <a:schemeClr val="tx1"/>
                </a:solidFill>
                <a:latin typeface="Calibri" panose="020F0502020204030204" pitchFamily="34" charset="0"/>
                <a:cs typeface="Calibri" panose="020F0502020204030204" pitchFamily="34" charset="0"/>
              </a:rPr>
              <a:t>Proveedores de carne</a:t>
            </a:r>
          </a:p>
          <a:p>
            <a:pPr marL="285750" indent="-285750">
              <a:buFont typeface="Arial" panose="020B0604020202020204" pitchFamily="34" charset="0"/>
              <a:buChar char="•"/>
            </a:pPr>
            <a:r>
              <a:rPr lang="es-PE" sz="1400" dirty="0">
                <a:solidFill>
                  <a:schemeClr val="tx1"/>
                </a:solidFill>
                <a:latin typeface="Calibri" panose="020F0502020204030204" pitchFamily="34" charset="0"/>
                <a:cs typeface="Calibri" panose="020F0502020204030204" pitchFamily="34" charset="0"/>
              </a:rPr>
              <a:t>Proveedores de pan</a:t>
            </a:r>
          </a:p>
          <a:p>
            <a:pPr marL="285750" indent="-285750">
              <a:buFont typeface="Arial" panose="020B0604020202020204" pitchFamily="34" charset="0"/>
              <a:buChar char="•"/>
            </a:pPr>
            <a:r>
              <a:rPr lang="es-PE" sz="1400" dirty="0">
                <a:solidFill>
                  <a:schemeClr val="tx1"/>
                </a:solidFill>
                <a:latin typeface="Calibri" panose="020F0502020204030204" pitchFamily="34" charset="0"/>
                <a:cs typeface="Calibri" panose="020F0502020204030204" pitchFamily="34" charset="0"/>
              </a:rPr>
              <a:t>Proveedores de vegetales, condimentos y equipo de cocina</a:t>
            </a:r>
          </a:p>
        </p:txBody>
      </p:sp>
      <p:sp>
        <p:nvSpPr>
          <p:cNvPr id="12" name="Rectángulo 11"/>
          <p:cNvSpPr/>
          <p:nvPr/>
        </p:nvSpPr>
        <p:spPr>
          <a:xfrm>
            <a:off x="1939855" y="2486686"/>
            <a:ext cx="1591843" cy="2767702"/>
          </a:xfrm>
          <a:prstGeom prst="rect">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tlCol="0" anchor="t"/>
          <a:lstStyle/>
          <a:p>
            <a:r>
              <a:rPr lang="es-PE" sz="1400" dirty="0">
                <a:solidFill>
                  <a:schemeClr val="tx1"/>
                </a:solidFill>
                <a:latin typeface="Calibri" charset="0"/>
                <a:ea typeface="Calibri" charset="0"/>
                <a:cs typeface="Calibri" charset="0"/>
              </a:rPr>
              <a:t>Materia prima </a:t>
            </a:r>
          </a:p>
          <a:p>
            <a:r>
              <a:rPr lang="es-PE" sz="1400" dirty="0">
                <a:solidFill>
                  <a:schemeClr val="tx1"/>
                </a:solidFill>
                <a:latin typeface="Calibri" charset="0"/>
                <a:ea typeface="Calibri" charset="0"/>
                <a:cs typeface="Calibri" charset="0"/>
              </a:rPr>
              <a:t>o producto</a:t>
            </a:r>
          </a:p>
          <a:p>
            <a:r>
              <a:rPr lang="es-PE" sz="1400" dirty="0">
                <a:solidFill>
                  <a:schemeClr val="tx1"/>
                </a:solidFill>
                <a:latin typeface="Calibri" charset="0"/>
                <a:ea typeface="Calibri" charset="0"/>
                <a:cs typeface="Calibri" charset="0"/>
              </a:rPr>
              <a:t>pre elaborado:</a:t>
            </a:r>
          </a:p>
          <a:p>
            <a:endParaRPr lang="es-PE" sz="1400" dirty="0">
              <a:solidFill>
                <a:schemeClr val="tx1"/>
              </a:solidFill>
              <a:latin typeface="Calibri" charset="0"/>
              <a:ea typeface="Calibri" charset="0"/>
              <a:cs typeface="Calibri" charset="0"/>
            </a:endParaRPr>
          </a:p>
          <a:p>
            <a:pPr marL="285750" indent="-285750">
              <a:buFont typeface="Arial" panose="020B0604020202020204" pitchFamily="34" charset="0"/>
              <a:buChar char="•"/>
            </a:pPr>
            <a:r>
              <a:rPr lang="es-PE" sz="1400" dirty="0">
                <a:solidFill>
                  <a:schemeClr val="tx1"/>
                </a:solidFill>
                <a:latin typeface="Calibri" panose="020F0502020204030204" pitchFamily="34" charset="0"/>
                <a:cs typeface="Calibri" panose="020F0502020204030204" pitchFamily="34" charset="0"/>
              </a:rPr>
              <a:t>Carne</a:t>
            </a:r>
          </a:p>
          <a:p>
            <a:pPr marL="285750" indent="-285750">
              <a:buFont typeface="Arial" panose="020B0604020202020204" pitchFamily="34" charset="0"/>
              <a:buChar char="•"/>
            </a:pPr>
            <a:r>
              <a:rPr lang="es-PE" sz="1400" dirty="0">
                <a:solidFill>
                  <a:schemeClr val="tx1"/>
                </a:solidFill>
                <a:latin typeface="Calibri" panose="020F0502020204030204" pitchFamily="34" charset="0"/>
                <a:cs typeface="Calibri" panose="020F0502020204030204" pitchFamily="34" charset="0"/>
              </a:rPr>
              <a:t>Pan</a:t>
            </a:r>
          </a:p>
          <a:p>
            <a:pPr marL="285750" indent="-285750">
              <a:buFont typeface="Arial" panose="020B0604020202020204" pitchFamily="34" charset="0"/>
              <a:buChar char="•"/>
            </a:pPr>
            <a:r>
              <a:rPr lang="es-PE" sz="1400" dirty="0">
                <a:solidFill>
                  <a:schemeClr val="tx1"/>
                </a:solidFill>
                <a:latin typeface="Calibri" panose="020F0502020204030204" pitchFamily="34" charset="0"/>
                <a:cs typeface="Calibri" panose="020F0502020204030204" pitchFamily="34" charset="0"/>
              </a:rPr>
              <a:t>Vegetales</a:t>
            </a:r>
          </a:p>
          <a:p>
            <a:pPr marL="285750" indent="-285750">
              <a:buFont typeface="Arial" panose="020B0604020202020204" pitchFamily="34" charset="0"/>
              <a:buChar char="•"/>
            </a:pPr>
            <a:r>
              <a:rPr lang="es-PE" sz="1400" dirty="0">
                <a:solidFill>
                  <a:schemeClr val="tx1"/>
                </a:solidFill>
                <a:latin typeface="Calibri" panose="020F0502020204030204" pitchFamily="34" charset="0"/>
                <a:cs typeface="Calibri" panose="020F0502020204030204" pitchFamily="34" charset="0"/>
              </a:rPr>
              <a:t>Condimentos</a:t>
            </a:r>
          </a:p>
          <a:p>
            <a:pPr marL="285750" indent="-285750">
              <a:buFont typeface="Arial" panose="020B0604020202020204" pitchFamily="34" charset="0"/>
              <a:buChar char="•"/>
            </a:pPr>
            <a:r>
              <a:rPr lang="es-PE" sz="1400" dirty="0">
                <a:solidFill>
                  <a:schemeClr val="tx1"/>
                </a:solidFill>
                <a:latin typeface="Calibri" panose="020F0502020204030204" pitchFamily="34" charset="0"/>
                <a:cs typeface="Calibri" panose="020F0502020204030204" pitchFamily="34" charset="0"/>
              </a:rPr>
              <a:t>Equipo de cocina</a:t>
            </a:r>
            <a:endParaRPr lang="es-PE" sz="1400" dirty="0">
              <a:solidFill>
                <a:schemeClr val="tx1"/>
              </a:solidFill>
              <a:latin typeface="Calibri" panose="020F0502020204030204" pitchFamily="34" charset="0"/>
              <a:ea typeface="Calibri" charset="0"/>
              <a:cs typeface="Calibri" panose="020F0502020204030204" pitchFamily="34" charset="0"/>
            </a:endParaRPr>
          </a:p>
        </p:txBody>
      </p:sp>
      <p:sp>
        <p:nvSpPr>
          <p:cNvPr id="13" name="Rectángulo 12"/>
          <p:cNvSpPr/>
          <p:nvPr/>
        </p:nvSpPr>
        <p:spPr>
          <a:xfrm>
            <a:off x="3585004" y="2486686"/>
            <a:ext cx="2137763" cy="2767702"/>
          </a:xfrm>
          <a:prstGeom prst="rect">
            <a:avLst/>
          </a:prstGeom>
          <a:solidFill>
            <a:srgbClr val="D4CBE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tlCol="0" anchor="t"/>
          <a:lstStyle/>
          <a:p>
            <a:r>
              <a:rPr lang="es-PE" sz="1400" dirty="0">
                <a:solidFill>
                  <a:schemeClr val="tx1"/>
                </a:solidFill>
                <a:latin typeface="Calibri" charset="0"/>
                <a:ea typeface="Calibri" charset="0"/>
                <a:cs typeface="Calibri" charset="0"/>
              </a:rPr>
              <a:t>Secuencia de pasos o proceso de transformación de la materia prima en productos:</a:t>
            </a:r>
          </a:p>
          <a:p>
            <a:pPr marL="285750" indent="-285750">
              <a:buFont typeface="Arial" panose="020B0604020202020204" pitchFamily="34" charset="0"/>
              <a:buChar char="•"/>
            </a:pPr>
            <a:r>
              <a:rPr lang="es-ES" sz="1400" dirty="0">
                <a:solidFill>
                  <a:schemeClr val="tx1"/>
                </a:solidFill>
                <a:latin typeface="Calibri" charset="0"/>
                <a:ea typeface="Calibri" charset="0"/>
                <a:cs typeface="Calibri" charset="0"/>
              </a:rPr>
              <a:t>C</a:t>
            </a:r>
            <a:r>
              <a:rPr lang="es-PE" sz="1400" dirty="0">
                <a:solidFill>
                  <a:schemeClr val="tx1"/>
                </a:solidFill>
                <a:latin typeface="Calibri" charset="0"/>
                <a:ea typeface="Calibri" charset="0"/>
                <a:cs typeface="Calibri" charset="0"/>
              </a:rPr>
              <a:t>ortar los vegetales</a:t>
            </a:r>
          </a:p>
          <a:p>
            <a:pPr marL="285750" indent="-285750">
              <a:buFont typeface="Arial" panose="020B0604020202020204" pitchFamily="34" charset="0"/>
              <a:buChar char="•"/>
            </a:pPr>
            <a:r>
              <a:rPr lang="es-ES" sz="1400" dirty="0">
                <a:solidFill>
                  <a:schemeClr val="tx1"/>
                </a:solidFill>
                <a:latin typeface="Calibri" charset="0"/>
                <a:ea typeface="Calibri" charset="0"/>
                <a:cs typeface="Calibri" charset="0"/>
              </a:rPr>
              <a:t>C</a:t>
            </a:r>
            <a:r>
              <a:rPr lang="es-PE" sz="1400" dirty="0">
                <a:solidFill>
                  <a:schemeClr val="tx1"/>
                </a:solidFill>
                <a:latin typeface="Calibri" charset="0"/>
                <a:ea typeface="Calibri" charset="0"/>
                <a:cs typeface="Calibri" charset="0"/>
              </a:rPr>
              <a:t>ocinar la carne</a:t>
            </a:r>
          </a:p>
          <a:p>
            <a:pPr marL="285750" indent="-285750">
              <a:buFont typeface="Arial" panose="020B0604020202020204" pitchFamily="34" charset="0"/>
              <a:buChar char="•"/>
            </a:pPr>
            <a:r>
              <a:rPr lang="es-ES" sz="1400" dirty="0">
                <a:solidFill>
                  <a:schemeClr val="tx1"/>
                </a:solidFill>
                <a:latin typeface="Calibri" charset="0"/>
                <a:ea typeface="Calibri" charset="0"/>
                <a:cs typeface="Calibri" charset="0"/>
              </a:rPr>
              <a:t>T</a:t>
            </a:r>
            <a:r>
              <a:rPr lang="es-PE" sz="1400" dirty="0">
                <a:solidFill>
                  <a:schemeClr val="tx1"/>
                </a:solidFill>
                <a:latin typeface="Calibri" charset="0"/>
                <a:ea typeface="Calibri" charset="0"/>
                <a:cs typeface="Calibri" charset="0"/>
              </a:rPr>
              <a:t>ostar el pan</a:t>
            </a:r>
          </a:p>
          <a:p>
            <a:pPr marL="285750" indent="-285750">
              <a:buFont typeface="Arial" panose="020B0604020202020204" pitchFamily="34" charset="0"/>
              <a:buChar char="•"/>
            </a:pPr>
            <a:r>
              <a:rPr lang="es-ES" sz="1400" dirty="0">
                <a:solidFill>
                  <a:schemeClr val="tx1"/>
                </a:solidFill>
                <a:latin typeface="Calibri" charset="0"/>
                <a:ea typeface="Calibri" charset="0"/>
                <a:cs typeface="Calibri" charset="0"/>
              </a:rPr>
              <a:t>Preparar</a:t>
            </a:r>
            <a:r>
              <a:rPr lang="es-PE" sz="1400" dirty="0">
                <a:solidFill>
                  <a:schemeClr val="tx1"/>
                </a:solidFill>
                <a:latin typeface="Calibri" charset="0"/>
                <a:ea typeface="Calibri" charset="0"/>
                <a:cs typeface="Calibri" charset="0"/>
              </a:rPr>
              <a:t> la hamburguesa</a:t>
            </a:r>
          </a:p>
          <a:p>
            <a:pPr marL="285750" indent="-285750">
              <a:buFont typeface="Arial" panose="020B0604020202020204" pitchFamily="34" charset="0"/>
              <a:buChar char="•"/>
            </a:pPr>
            <a:r>
              <a:rPr lang="es-ES" sz="1400" dirty="0">
                <a:solidFill>
                  <a:schemeClr val="tx1"/>
                </a:solidFill>
                <a:latin typeface="Calibri" charset="0"/>
                <a:ea typeface="Calibri" charset="0"/>
                <a:cs typeface="Calibri" charset="0"/>
              </a:rPr>
              <a:t>S</a:t>
            </a:r>
            <a:r>
              <a:rPr lang="es-PE" sz="1400" dirty="0">
                <a:solidFill>
                  <a:schemeClr val="tx1"/>
                </a:solidFill>
                <a:latin typeface="Calibri" charset="0"/>
                <a:ea typeface="Calibri" charset="0"/>
                <a:cs typeface="Calibri" charset="0"/>
              </a:rPr>
              <a:t>ervir la hamburguesa.</a:t>
            </a:r>
          </a:p>
          <a:p>
            <a:pPr marL="285750" indent="-285750">
              <a:buFont typeface="Arial" panose="020B0604020202020204" pitchFamily="34" charset="0"/>
              <a:buChar char="•"/>
            </a:pPr>
            <a:endParaRPr lang="es-PE" sz="1400" dirty="0">
              <a:solidFill>
                <a:schemeClr val="tx1"/>
              </a:solidFill>
              <a:latin typeface="Calibri" charset="0"/>
              <a:ea typeface="Calibri" charset="0"/>
              <a:cs typeface="Calibri" charset="0"/>
            </a:endParaRPr>
          </a:p>
        </p:txBody>
      </p:sp>
      <p:sp>
        <p:nvSpPr>
          <p:cNvPr id="14" name="Rectángulo 13"/>
          <p:cNvSpPr/>
          <p:nvPr/>
        </p:nvSpPr>
        <p:spPr>
          <a:xfrm>
            <a:off x="5776077" y="2486686"/>
            <a:ext cx="1591841" cy="2767702"/>
          </a:xfrm>
          <a:prstGeom prst="rect">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tlCol="0" anchor="t"/>
          <a:lstStyle/>
          <a:p>
            <a:r>
              <a:rPr lang="es-PE" sz="1400" dirty="0">
                <a:solidFill>
                  <a:schemeClr val="tx1"/>
                </a:solidFill>
                <a:latin typeface="Calibri" charset="0"/>
                <a:ea typeface="Calibri" charset="0"/>
                <a:cs typeface="Calibri" charset="0"/>
              </a:rPr>
              <a:t>El producto o servicios creados:</a:t>
            </a:r>
          </a:p>
          <a:p>
            <a:endParaRPr lang="es-ES" sz="1400" dirty="0">
              <a:solidFill>
                <a:schemeClr val="tx1"/>
              </a:solidFill>
              <a:latin typeface="Calibri" charset="0"/>
              <a:ea typeface="Calibri" charset="0"/>
              <a:cs typeface="Calibri" charset="0"/>
            </a:endParaRPr>
          </a:p>
          <a:p>
            <a:pPr marL="285750" indent="-285750">
              <a:buFont typeface="Arial" panose="020B0604020202020204" pitchFamily="34" charset="0"/>
              <a:buChar char="•"/>
            </a:pPr>
            <a:r>
              <a:rPr lang="es-ES" sz="1400" dirty="0">
                <a:solidFill>
                  <a:schemeClr val="tx1"/>
                </a:solidFill>
                <a:latin typeface="Calibri" charset="0"/>
                <a:ea typeface="Calibri" charset="0"/>
                <a:cs typeface="Calibri" charset="0"/>
              </a:rPr>
              <a:t>H</a:t>
            </a:r>
            <a:r>
              <a:rPr lang="es-PE" sz="1400" dirty="0">
                <a:solidFill>
                  <a:schemeClr val="tx1"/>
                </a:solidFill>
                <a:latin typeface="Calibri" charset="0"/>
                <a:ea typeface="Calibri" charset="0"/>
                <a:cs typeface="Calibri" charset="0"/>
              </a:rPr>
              <a:t>amburguesa Lista.</a:t>
            </a:r>
          </a:p>
          <a:p>
            <a:pPr marL="285750" indent="-285750">
              <a:buFont typeface="Arial" panose="020B0604020202020204" pitchFamily="34" charset="0"/>
              <a:buChar char="•"/>
            </a:pPr>
            <a:r>
              <a:rPr lang="es-ES" sz="1400" dirty="0">
                <a:solidFill>
                  <a:schemeClr val="tx1"/>
                </a:solidFill>
                <a:latin typeface="Calibri" charset="0"/>
                <a:ea typeface="Calibri" charset="0"/>
                <a:cs typeface="Calibri" charset="0"/>
              </a:rPr>
              <a:t>M</a:t>
            </a:r>
            <a:r>
              <a:rPr lang="es-PE" sz="1400" dirty="0" err="1">
                <a:solidFill>
                  <a:schemeClr val="tx1"/>
                </a:solidFill>
                <a:latin typeface="Calibri" charset="0"/>
                <a:ea typeface="Calibri" charset="0"/>
                <a:cs typeface="Calibri" charset="0"/>
              </a:rPr>
              <a:t>erma</a:t>
            </a:r>
            <a:endParaRPr lang="es-PE" sz="1400" dirty="0">
              <a:solidFill>
                <a:schemeClr val="tx1"/>
              </a:solidFill>
              <a:latin typeface="Calibri" charset="0"/>
              <a:ea typeface="Calibri" charset="0"/>
              <a:cs typeface="Calibri" charset="0"/>
            </a:endParaRPr>
          </a:p>
          <a:p>
            <a:endParaRPr lang="es-PE" sz="1400" dirty="0">
              <a:solidFill>
                <a:schemeClr val="tx1"/>
              </a:solidFill>
              <a:latin typeface="Calibri" charset="0"/>
              <a:ea typeface="Calibri" charset="0"/>
              <a:cs typeface="Calibri" charset="0"/>
            </a:endParaRPr>
          </a:p>
          <a:p>
            <a:pPr marL="285750" indent="-285750">
              <a:buFont typeface="Arial" panose="020B0604020202020204" pitchFamily="34" charset="0"/>
              <a:buChar char="•"/>
            </a:pPr>
            <a:endParaRPr lang="es-PE" sz="1400" dirty="0">
              <a:solidFill>
                <a:schemeClr val="tx1"/>
              </a:solidFill>
              <a:latin typeface="Calibri" charset="0"/>
              <a:ea typeface="Calibri" charset="0"/>
              <a:cs typeface="Calibri" charset="0"/>
            </a:endParaRPr>
          </a:p>
        </p:txBody>
      </p:sp>
      <p:sp>
        <p:nvSpPr>
          <p:cNvPr id="15" name="Rectángulo 14"/>
          <p:cNvSpPr/>
          <p:nvPr/>
        </p:nvSpPr>
        <p:spPr>
          <a:xfrm>
            <a:off x="7421229" y="2486686"/>
            <a:ext cx="1591841" cy="2767702"/>
          </a:xfrm>
          <a:prstGeom prst="rect">
            <a:avLst/>
          </a:prstGeom>
          <a:solidFill>
            <a:srgbClr val="FFEDB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tlCol="0" anchor="t"/>
          <a:lstStyle/>
          <a:p>
            <a:r>
              <a:rPr lang="es-PE" sz="1400" dirty="0">
                <a:solidFill>
                  <a:schemeClr val="tx1"/>
                </a:solidFill>
                <a:latin typeface="Calibri" charset="0"/>
                <a:ea typeface="Calibri" charset="0"/>
                <a:cs typeface="Calibri" charset="0"/>
              </a:rPr>
              <a:t>Los grupos o individuos externos a la organización que reciben nuestros productos o servicios:</a:t>
            </a:r>
          </a:p>
          <a:p>
            <a:endParaRPr lang="es-ES" sz="1400" dirty="0">
              <a:solidFill>
                <a:schemeClr val="tx1"/>
              </a:solidFill>
              <a:latin typeface="Calibri" charset="0"/>
              <a:ea typeface="Calibri" charset="0"/>
              <a:cs typeface="Calibri" charset="0"/>
            </a:endParaRPr>
          </a:p>
          <a:p>
            <a:pPr marL="285750" indent="-285750">
              <a:buFont typeface="Arial" panose="020B0604020202020204" pitchFamily="34" charset="0"/>
              <a:buChar char="•"/>
            </a:pPr>
            <a:r>
              <a:rPr lang="es-ES" sz="1400" dirty="0">
                <a:solidFill>
                  <a:schemeClr val="tx1"/>
                </a:solidFill>
                <a:latin typeface="Calibri" charset="0"/>
                <a:ea typeface="Calibri" charset="0"/>
                <a:cs typeface="Calibri" charset="0"/>
              </a:rPr>
              <a:t>C</a:t>
            </a:r>
            <a:r>
              <a:rPr lang="es-PE" sz="1400" dirty="0" err="1">
                <a:solidFill>
                  <a:schemeClr val="tx1"/>
                </a:solidFill>
                <a:latin typeface="Calibri" charset="0"/>
                <a:ea typeface="Calibri" charset="0"/>
                <a:cs typeface="Calibri" charset="0"/>
              </a:rPr>
              <a:t>lientes</a:t>
            </a:r>
            <a:r>
              <a:rPr lang="es-PE" sz="1400" dirty="0">
                <a:solidFill>
                  <a:schemeClr val="tx1"/>
                </a:solidFill>
                <a:latin typeface="Calibri" charset="0"/>
                <a:ea typeface="Calibri" charset="0"/>
                <a:cs typeface="Calibri" charset="0"/>
              </a:rPr>
              <a:t> en restaurante</a:t>
            </a:r>
          </a:p>
          <a:p>
            <a:pPr marL="285750" indent="-285750">
              <a:buFont typeface="Arial" panose="020B0604020202020204" pitchFamily="34" charset="0"/>
              <a:buChar char="•"/>
            </a:pPr>
            <a:r>
              <a:rPr lang="es-ES" sz="1400" dirty="0">
                <a:solidFill>
                  <a:schemeClr val="tx1"/>
                </a:solidFill>
                <a:latin typeface="Calibri" charset="0"/>
                <a:ea typeface="Calibri" charset="0"/>
                <a:cs typeface="Calibri" charset="0"/>
              </a:rPr>
              <a:t>S</a:t>
            </a:r>
            <a:r>
              <a:rPr lang="es-PE" sz="1400" dirty="0" err="1">
                <a:solidFill>
                  <a:schemeClr val="tx1"/>
                </a:solidFill>
                <a:latin typeface="Calibri" charset="0"/>
                <a:ea typeface="Calibri" charset="0"/>
                <a:cs typeface="Calibri" charset="0"/>
              </a:rPr>
              <a:t>ervicio</a:t>
            </a:r>
            <a:r>
              <a:rPr lang="es-PE" sz="1400" dirty="0">
                <a:solidFill>
                  <a:schemeClr val="tx1"/>
                </a:solidFill>
                <a:latin typeface="Calibri" charset="0"/>
                <a:ea typeface="Calibri" charset="0"/>
                <a:cs typeface="Calibri" charset="0"/>
              </a:rPr>
              <a:t> de </a:t>
            </a:r>
            <a:r>
              <a:rPr lang="es-PE" sz="1400" dirty="0" err="1">
                <a:solidFill>
                  <a:schemeClr val="tx1"/>
                </a:solidFill>
                <a:latin typeface="Calibri" charset="0"/>
                <a:ea typeface="Calibri" charset="0"/>
                <a:cs typeface="Calibri" charset="0"/>
              </a:rPr>
              <a:t>Delivery</a:t>
            </a:r>
            <a:endParaRPr lang="es-PE" sz="1400" dirty="0">
              <a:solidFill>
                <a:schemeClr val="tx1"/>
              </a:solidFill>
              <a:latin typeface="Calibri" charset="0"/>
              <a:ea typeface="Calibri" charset="0"/>
              <a:cs typeface="Calibri" charset="0"/>
            </a:endParaRPr>
          </a:p>
          <a:p>
            <a:endParaRPr lang="es-PE" sz="1400" dirty="0">
              <a:solidFill>
                <a:schemeClr val="tx1"/>
              </a:solidFill>
              <a:latin typeface="Calibri" charset="0"/>
              <a:ea typeface="Calibri" charset="0"/>
              <a:cs typeface="Calibri" charset="0"/>
            </a:endParaRPr>
          </a:p>
        </p:txBody>
      </p:sp>
      <p:pic>
        <p:nvPicPr>
          <p:cNvPr id="16" name="Imagen 1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776075" y="1052637"/>
            <a:ext cx="1591843" cy="1386255"/>
          </a:xfrm>
          <a:prstGeom prst="rect">
            <a:avLst/>
          </a:prstGeom>
        </p:spPr>
      </p:pic>
      <p:pic>
        <p:nvPicPr>
          <p:cNvPr id="17" name="Imagen 1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421228" y="1052637"/>
            <a:ext cx="1591842" cy="1386255"/>
          </a:xfrm>
          <a:prstGeom prst="rect">
            <a:avLst/>
          </a:prstGeom>
        </p:spPr>
      </p:pic>
      <p:pic>
        <p:nvPicPr>
          <p:cNvPr id="18" name="Imagen 17"/>
          <p:cNvPicPr>
            <a:picLocks noChangeAspect="1"/>
          </p:cNvPicPr>
          <p:nvPr/>
        </p:nvPicPr>
        <p:blipFill rotWithShape="1">
          <a:blip r:embed="rId5" cstate="print">
            <a:extLst>
              <a:ext uri="{28A0092B-C50C-407E-A947-70E740481C1C}">
                <a14:useLocalDpi xmlns:a14="http://schemas.microsoft.com/office/drawing/2010/main" val="0"/>
              </a:ext>
            </a:extLst>
          </a:blip>
          <a:srcRect l="12723" r="10685"/>
          <a:stretch/>
        </p:blipFill>
        <p:spPr>
          <a:xfrm>
            <a:off x="3585005" y="1052637"/>
            <a:ext cx="2137760" cy="1386255"/>
          </a:xfrm>
          <a:prstGeom prst="rect">
            <a:avLst/>
          </a:prstGeom>
        </p:spPr>
      </p:pic>
      <p:pic>
        <p:nvPicPr>
          <p:cNvPr id="19" name="Imagen 18"/>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939854" y="1052637"/>
            <a:ext cx="1591841" cy="1389695"/>
          </a:xfrm>
          <a:prstGeom prst="rect">
            <a:avLst/>
          </a:prstGeom>
        </p:spPr>
      </p:pic>
      <p:pic>
        <p:nvPicPr>
          <p:cNvPr id="20" name="Imagen 19"/>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150120" y="1052637"/>
            <a:ext cx="1736423" cy="1386255"/>
          </a:xfrm>
          <a:prstGeom prst="rect">
            <a:avLst/>
          </a:prstGeom>
        </p:spPr>
      </p:pic>
    </p:spTree>
    <p:extLst>
      <p:ext uri="{BB962C8B-B14F-4D97-AF65-F5344CB8AC3E}">
        <p14:creationId xmlns:p14="http://schemas.microsoft.com/office/powerpoint/2010/main" val="2828094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503237" y="920364"/>
            <a:ext cx="6311449" cy="246221"/>
          </a:xfrm>
          <a:prstGeom prst="rect">
            <a:avLst/>
          </a:prstGeom>
        </p:spPr>
        <p:txBody>
          <a:bodyPr wrap="square" lIns="0" tIns="0" rIns="0" bIns="0">
            <a:spAutoFit/>
          </a:bodyPr>
          <a:lstStyle/>
          <a:p>
            <a:pPr>
              <a:spcBef>
                <a:spcPct val="50000"/>
              </a:spcBef>
              <a:defRPr/>
            </a:pPr>
            <a:r>
              <a:rPr lang="es-PE" sz="1600" b="1" dirty="0">
                <a:latin typeface="Calibri" charset="0"/>
                <a:ea typeface="Calibri" charset="0"/>
                <a:cs typeface="Calibri" charset="0"/>
              </a:rPr>
              <a:t>PROCESO DE LA VOZ DEL CLIENTE (VOC)</a:t>
            </a:r>
            <a:endParaRPr lang="es-ES" sz="1600" b="1" dirty="0">
              <a:latin typeface="Calibri" charset="0"/>
              <a:ea typeface="Calibri" charset="0"/>
              <a:cs typeface="Calibri" charset="0"/>
            </a:endParaRPr>
          </a:p>
        </p:txBody>
      </p:sp>
      <p:sp>
        <p:nvSpPr>
          <p:cNvPr id="32" name="Rectángulo redondeado 31"/>
          <p:cNvSpPr/>
          <p:nvPr/>
        </p:nvSpPr>
        <p:spPr>
          <a:xfrm>
            <a:off x="6702668" y="1597025"/>
            <a:ext cx="1973019" cy="2743895"/>
          </a:xfrm>
          <a:prstGeom prst="roundRect">
            <a:avLst>
              <a:gd name="adj" fmla="val 74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rtlCol="0" anchor="t"/>
          <a:lstStyle/>
          <a:p>
            <a:pPr marL="4763" lvl="0" defTabSz="666750">
              <a:lnSpc>
                <a:spcPct val="90000"/>
              </a:lnSpc>
              <a:spcAft>
                <a:spcPts val="1200"/>
              </a:spcAft>
              <a:buClr>
                <a:schemeClr val="bg1"/>
              </a:buClr>
            </a:pPr>
            <a:r>
              <a:rPr lang="es-PE" sz="1400" b="1">
                <a:solidFill>
                  <a:schemeClr val="bg1"/>
                </a:solidFill>
                <a:latin typeface="Calibri" charset="0"/>
                <a:ea typeface="Calibri" charset="0"/>
                <a:cs typeface="Calibri" charset="0"/>
              </a:rPr>
              <a:t>TRADUCIR NECESIDADES / PROBLEMAS A CTQ´S</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Traducir necesidades a requerimientos (CTQ´s)</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Establecer especificaciones </a:t>
            </a:r>
            <a:br>
              <a:rPr lang="es-PE" sz="1400" dirty="0">
                <a:solidFill>
                  <a:schemeClr val="bg1"/>
                </a:solidFill>
                <a:latin typeface="Calibri" charset="0"/>
                <a:ea typeface="Calibri" charset="0"/>
                <a:cs typeface="Calibri" charset="0"/>
              </a:rPr>
            </a:br>
            <a:r>
              <a:rPr lang="es-PE" sz="1400" dirty="0">
                <a:solidFill>
                  <a:schemeClr val="bg1"/>
                </a:solidFill>
                <a:latin typeface="Calibri" charset="0"/>
                <a:ea typeface="Calibri" charset="0"/>
                <a:cs typeface="Calibri" charset="0"/>
              </a:rPr>
              <a:t>límite</a:t>
            </a:r>
          </a:p>
        </p:txBody>
      </p:sp>
      <p:sp>
        <p:nvSpPr>
          <p:cNvPr id="33" name="Elipse 32"/>
          <p:cNvSpPr/>
          <p:nvPr/>
        </p:nvSpPr>
        <p:spPr>
          <a:xfrm>
            <a:off x="6548855" y="2780935"/>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34" name="Elipse 33"/>
          <p:cNvSpPr/>
          <p:nvPr/>
        </p:nvSpPr>
        <p:spPr>
          <a:xfrm>
            <a:off x="6485090" y="276706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35" name="Triángulo 34"/>
          <p:cNvSpPr/>
          <p:nvPr/>
        </p:nvSpPr>
        <p:spPr>
          <a:xfrm rot="5400000">
            <a:off x="6668862" y="290778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36" name="Rectángulo redondeado 35"/>
          <p:cNvSpPr/>
          <p:nvPr/>
        </p:nvSpPr>
        <p:spPr>
          <a:xfrm>
            <a:off x="4640984" y="1597025"/>
            <a:ext cx="1973019" cy="2743895"/>
          </a:xfrm>
          <a:prstGeom prst="roundRect">
            <a:avLst>
              <a:gd name="adj" fmla="val 74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rtlCol="0" anchor="t"/>
          <a:lstStyle/>
          <a:p>
            <a:pPr marL="4763" lvl="0" defTabSz="666750">
              <a:lnSpc>
                <a:spcPct val="90000"/>
              </a:lnSpc>
              <a:spcAft>
                <a:spcPts val="1200"/>
              </a:spcAft>
              <a:buClr>
                <a:schemeClr val="bg1"/>
              </a:buClr>
            </a:pPr>
            <a:r>
              <a:rPr lang="es-PE" sz="1400" b="1">
                <a:solidFill>
                  <a:schemeClr val="bg1"/>
                </a:solidFill>
                <a:latin typeface="Calibri" charset="0"/>
                <a:ea typeface="Calibri" charset="0"/>
                <a:cs typeface="Calibri" charset="0"/>
              </a:rPr>
              <a:t>RECOLECTAR NECESIDADES / PROBLEMAS DEL CLIENTE</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Recolectar VOC</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Organizar los problemas como necesidades</a:t>
            </a:r>
          </a:p>
        </p:txBody>
      </p:sp>
      <p:sp>
        <p:nvSpPr>
          <p:cNvPr id="45" name="Elipse 44"/>
          <p:cNvSpPr/>
          <p:nvPr/>
        </p:nvSpPr>
        <p:spPr>
          <a:xfrm>
            <a:off x="4491556" y="2780935"/>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6" name="Elipse 45"/>
          <p:cNvSpPr/>
          <p:nvPr/>
        </p:nvSpPr>
        <p:spPr>
          <a:xfrm>
            <a:off x="4427790" y="276706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7" name="Triángulo 46"/>
          <p:cNvSpPr/>
          <p:nvPr/>
        </p:nvSpPr>
        <p:spPr>
          <a:xfrm rot="5400000">
            <a:off x="4611563" y="290778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8" name="Rectángulo redondeado 47"/>
          <p:cNvSpPr/>
          <p:nvPr/>
        </p:nvSpPr>
        <p:spPr>
          <a:xfrm>
            <a:off x="2579301" y="1597025"/>
            <a:ext cx="1973019" cy="2743895"/>
          </a:xfrm>
          <a:prstGeom prst="roundRect">
            <a:avLst>
              <a:gd name="adj" fmla="val 7402"/>
            </a:avLst>
          </a:prstGeom>
          <a:solidFill>
            <a:srgbClr val="714EA0"/>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rtlCol="0" anchor="t"/>
          <a:lstStyle/>
          <a:p>
            <a:pPr marL="4763" lvl="0" defTabSz="666750">
              <a:lnSpc>
                <a:spcPct val="90000"/>
              </a:lnSpc>
              <a:spcAft>
                <a:spcPts val="1200"/>
              </a:spcAft>
              <a:buClr>
                <a:schemeClr val="bg1"/>
              </a:buClr>
            </a:pPr>
            <a:r>
              <a:rPr lang="es-PE" sz="1400" b="1" dirty="0">
                <a:solidFill>
                  <a:schemeClr val="bg1"/>
                </a:solidFill>
                <a:latin typeface="Calibri" charset="0"/>
                <a:ea typeface="Calibri" charset="0"/>
                <a:cs typeface="Calibri" charset="0"/>
              </a:rPr>
              <a:t>DESARROLLAR PLAN DE INVESTIGACIÓN DE VOC</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Identificar el Método de investigación</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Desarrollar Plan </a:t>
            </a:r>
            <a:br>
              <a:rPr lang="es-PE" sz="1400" dirty="0">
                <a:solidFill>
                  <a:schemeClr val="bg1"/>
                </a:solidFill>
                <a:latin typeface="Calibri" charset="0"/>
                <a:ea typeface="Calibri" charset="0"/>
                <a:cs typeface="Calibri" charset="0"/>
              </a:rPr>
            </a:br>
            <a:r>
              <a:rPr lang="es-PE" sz="1400" dirty="0">
                <a:solidFill>
                  <a:schemeClr val="bg1"/>
                </a:solidFill>
                <a:latin typeface="Calibri" charset="0"/>
                <a:ea typeface="Calibri" charset="0"/>
                <a:cs typeface="Calibri" charset="0"/>
              </a:rPr>
              <a:t>de Investigación</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Desarrollar preguntas para </a:t>
            </a:r>
            <a:br>
              <a:rPr lang="es-PE" sz="1400" dirty="0">
                <a:solidFill>
                  <a:schemeClr val="bg1"/>
                </a:solidFill>
                <a:latin typeface="Calibri" charset="0"/>
                <a:ea typeface="Calibri" charset="0"/>
                <a:cs typeface="Calibri" charset="0"/>
              </a:rPr>
            </a:br>
            <a:r>
              <a:rPr lang="es-PE" sz="1400" dirty="0">
                <a:solidFill>
                  <a:schemeClr val="bg1"/>
                </a:solidFill>
                <a:latin typeface="Calibri" charset="0"/>
                <a:ea typeface="Calibri" charset="0"/>
                <a:cs typeface="Calibri" charset="0"/>
              </a:rPr>
              <a:t>el VOC</a:t>
            </a:r>
          </a:p>
        </p:txBody>
      </p:sp>
      <p:sp>
        <p:nvSpPr>
          <p:cNvPr id="49" name="Elipse 48"/>
          <p:cNvSpPr/>
          <p:nvPr/>
        </p:nvSpPr>
        <p:spPr>
          <a:xfrm>
            <a:off x="2419625" y="2780935"/>
            <a:ext cx="395709" cy="376075"/>
          </a:xfrm>
          <a:prstGeom prst="ellipse">
            <a:avLst/>
          </a:prstGeom>
          <a:solidFill>
            <a:srgbClr val="5E4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50" name="Elipse 49"/>
          <p:cNvSpPr/>
          <p:nvPr/>
        </p:nvSpPr>
        <p:spPr>
          <a:xfrm>
            <a:off x="2355860" y="276706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51" name="Triángulo 50"/>
          <p:cNvSpPr/>
          <p:nvPr/>
        </p:nvSpPr>
        <p:spPr>
          <a:xfrm rot="5400000">
            <a:off x="2539633" y="2907782"/>
            <a:ext cx="186870" cy="122381"/>
          </a:xfrm>
          <a:prstGeom prst="triangle">
            <a:avLst/>
          </a:prstGeom>
          <a:solidFill>
            <a:srgbClr val="714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52" name="Rectángulo redondeado 51"/>
          <p:cNvSpPr/>
          <p:nvPr/>
        </p:nvSpPr>
        <p:spPr>
          <a:xfrm>
            <a:off x="517617" y="1597025"/>
            <a:ext cx="1973019" cy="2743895"/>
          </a:xfrm>
          <a:prstGeom prst="roundRect">
            <a:avLst>
              <a:gd name="adj" fmla="val 74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rtlCol="0" anchor="t"/>
          <a:lstStyle/>
          <a:p>
            <a:pPr lvl="0" defTabSz="666750">
              <a:lnSpc>
                <a:spcPct val="90000"/>
              </a:lnSpc>
              <a:spcAft>
                <a:spcPts val="1200"/>
              </a:spcAft>
              <a:buClr>
                <a:schemeClr val="bg1"/>
              </a:buClr>
            </a:pPr>
            <a:r>
              <a:rPr lang="es-PE" sz="1400" b="1" dirty="0">
                <a:solidFill>
                  <a:schemeClr val="bg1"/>
                </a:solidFill>
                <a:latin typeface="Calibri" charset="0"/>
                <a:ea typeface="Calibri" charset="0"/>
                <a:cs typeface="Calibri" charset="0"/>
              </a:rPr>
              <a:t>CONOCIENDO </a:t>
            </a:r>
            <a:br>
              <a:rPr lang="es-PE" sz="1400" b="1" dirty="0">
                <a:solidFill>
                  <a:schemeClr val="bg1"/>
                </a:solidFill>
                <a:latin typeface="Calibri" charset="0"/>
                <a:ea typeface="Calibri" charset="0"/>
                <a:cs typeface="Calibri" charset="0"/>
              </a:rPr>
            </a:br>
            <a:r>
              <a:rPr lang="es-PE" sz="1400" b="1" dirty="0">
                <a:solidFill>
                  <a:schemeClr val="bg1"/>
                </a:solidFill>
                <a:latin typeface="Calibri" charset="0"/>
                <a:ea typeface="Calibri" charset="0"/>
                <a:cs typeface="Calibri" charset="0"/>
              </a:rPr>
              <a:t>AL CLIENTE</a:t>
            </a:r>
          </a:p>
          <a:p>
            <a:pPr marL="136525" lvl="0" indent="-136525"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¿Por qué necesitamos conocerlo?</a:t>
            </a:r>
          </a:p>
          <a:p>
            <a:pPr marL="136525" lvl="0" indent="-136525"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Revisión de la ecuación del cliente</a:t>
            </a:r>
          </a:p>
          <a:p>
            <a:pPr marL="136525" lvl="0" indent="-136525"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Desarrollar SIPOC</a:t>
            </a:r>
          </a:p>
          <a:p>
            <a:pPr marL="136525" lvl="0" indent="-136525"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Segmentar al cliente</a:t>
            </a:r>
          </a:p>
        </p:txBody>
      </p:sp>
      <p:sp>
        <p:nvSpPr>
          <p:cNvPr id="53" name="Elipse 52"/>
          <p:cNvSpPr/>
          <p:nvPr/>
        </p:nvSpPr>
        <p:spPr>
          <a:xfrm>
            <a:off x="365364" y="2780935"/>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54" name="Elipse 53"/>
          <p:cNvSpPr/>
          <p:nvPr/>
        </p:nvSpPr>
        <p:spPr>
          <a:xfrm>
            <a:off x="301599" y="276706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55" name="Triángulo 54"/>
          <p:cNvSpPr/>
          <p:nvPr/>
        </p:nvSpPr>
        <p:spPr>
          <a:xfrm rot="5400000">
            <a:off x="485372" y="290778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20"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a:cs typeface="Calibri"/>
              </a:rPr>
              <a:t>VOZ DEL CLIENTE</a:t>
            </a:r>
            <a:endParaRPr lang="es-PE" sz="1000" dirty="0">
              <a:solidFill>
                <a:schemeClr val="bg1">
                  <a:lumMod val="65000"/>
                </a:schemeClr>
              </a:solidFill>
              <a:latin typeface="Calibri" charset="0"/>
              <a:ea typeface="Calibri" charset="0"/>
              <a:cs typeface="Calibri" charset="0"/>
            </a:endParaRPr>
          </a:p>
        </p:txBody>
      </p:sp>
    </p:spTree>
    <p:extLst>
      <p:ext uri="{BB962C8B-B14F-4D97-AF65-F5344CB8AC3E}">
        <p14:creationId xmlns:p14="http://schemas.microsoft.com/office/powerpoint/2010/main" val="28513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785087" y="920364"/>
            <a:ext cx="3737572" cy="221599"/>
          </a:xfrm>
          <a:prstGeom prst="rect">
            <a:avLst/>
          </a:prstGeom>
        </p:spPr>
        <p:txBody>
          <a:bodyPr wrap="square" lIns="0" tIns="0" rIns="0" bIns="0">
            <a:spAutoFit/>
          </a:bodyPr>
          <a:lstStyle/>
          <a:p>
            <a:pPr>
              <a:lnSpc>
                <a:spcPct val="90000"/>
              </a:lnSpc>
              <a:spcBef>
                <a:spcPts val="0"/>
              </a:spcBef>
              <a:defRPr/>
            </a:pPr>
            <a:r>
              <a:rPr lang="es-PE" sz="1600" b="1" dirty="0">
                <a:solidFill>
                  <a:srgbClr val="EE4639"/>
                </a:solidFill>
                <a:latin typeface="Calibri" charset="0"/>
                <a:ea typeface="Calibri" charset="0"/>
                <a:cs typeface="Calibri" charset="0"/>
              </a:rPr>
              <a:t>MARCO ESTRATÉGICO DE MEDICIÓN</a:t>
            </a:r>
            <a:endParaRPr lang="es-ES" sz="1600" b="1" dirty="0">
              <a:solidFill>
                <a:srgbClr val="EE4639"/>
              </a:solidFill>
              <a:latin typeface="Calibri" charset="0"/>
              <a:ea typeface="Calibri" charset="0"/>
              <a:cs typeface="Calibri" charset="0"/>
            </a:endParaRPr>
          </a:p>
        </p:txBody>
      </p:sp>
      <p:grpSp>
        <p:nvGrpSpPr>
          <p:cNvPr id="71" name="Agrupar 70"/>
          <p:cNvGrpSpPr/>
          <p:nvPr/>
        </p:nvGrpSpPr>
        <p:grpSpPr>
          <a:xfrm>
            <a:off x="511902" y="912279"/>
            <a:ext cx="210869" cy="211672"/>
            <a:chOff x="511902" y="912278"/>
            <a:chExt cx="281320" cy="282391"/>
          </a:xfrm>
        </p:grpSpPr>
        <p:sp>
          <p:nvSpPr>
            <p:cNvPr id="47" name="Elipse 46"/>
            <p:cNvSpPr/>
            <p:nvPr/>
          </p:nvSpPr>
          <p:spPr>
            <a:xfrm rot="5400000">
              <a:off x="511366" y="912814"/>
              <a:ext cx="282391" cy="281320"/>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46" name="Imagen 45"/>
            <p:cNvPicPr>
              <a:picLocks noChangeAspect="1"/>
            </p:cNvPicPr>
            <p:nvPr/>
          </p:nvPicPr>
          <p:blipFill>
            <a:blip r:embed="rId3">
              <a:alphaModFix/>
              <a:lum bright="100000" contrast="100000"/>
            </a:blip>
            <a:stretch>
              <a:fillRect/>
            </a:stretch>
          </p:blipFill>
          <p:spPr>
            <a:xfrm rot="5400000">
              <a:off x="578093" y="979006"/>
              <a:ext cx="148937" cy="148937"/>
            </a:xfrm>
            <a:prstGeom prst="rect">
              <a:avLst/>
            </a:prstGeom>
          </p:spPr>
        </p:pic>
      </p:grpSp>
      <p:sp>
        <p:nvSpPr>
          <p:cNvPr id="6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a:cs typeface="Calibri"/>
              </a:rPr>
              <a:t>VOZ DEL CLIENTE</a:t>
            </a:r>
            <a:endParaRPr lang="es-PE" sz="1000" dirty="0">
              <a:solidFill>
                <a:schemeClr val="bg1">
                  <a:lumMod val="65000"/>
                </a:schemeClr>
              </a:solidFill>
              <a:latin typeface="Calibri" charset="0"/>
              <a:ea typeface="Calibri" charset="0"/>
              <a:cs typeface="Calibri" charset="0"/>
            </a:endParaRPr>
          </a:p>
        </p:txBody>
      </p:sp>
      <p:pic>
        <p:nvPicPr>
          <p:cNvPr id="1028" name="Picture 4" descr="La voz del cliente (VOC).Ventaja competitiva de las Organizaciones">
            <a:extLst>
              <a:ext uri="{FF2B5EF4-FFF2-40B4-BE49-F238E27FC236}">
                <a16:creationId xmlns:a16="http://schemas.microsoft.com/office/drawing/2014/main" id="{19063A8C-C344-45C0-9BDD-88CCA1F73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447" y="1312985"/>
            <a:ext cx="8071195" cy="3641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284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785087" y="920364"/>
            <a:ext cx="3737572" cy="443198"/>
          </a:xfrm>
          <a:prstGeom prst="rect">
            <a:avLst/>
          </a:prstGeom>
        </p:spPr>
        <p:txBody>
          <a:bodyPr wrap="square" lIns="0" tIns="0" rIns="0" bIns="0">
            <a:spAutoFit/>
          </a:bodyPr>
          <a:lstStyle/>
          <a:p>
            <a:pPr>
              <a:lnSpc>
                <a:spcPct val="90000"/>
              </a:lnSpc>
              <a:spcBef>
                <a:spcPts val="0"/>
              </a:spcBef>
              <a:defRPr/>
            </a:pPr>
            <a:r>
              <a:rPr lang="es-PE" sz="1600" dirty="0">
                <a:solidFill>
                  <a:srgbClr val="EE4639"/>
                </a:solidFill>
                <a:latin typeface="Calibri" charset="0"/>
                <a:ea typeface="Calibri" charset="0"/>
                <a:cs typeface="Calibri" charset="0"/>
              </a:rPr>
              <a:t>MÉTODO DE INVESTIGACIÓN PARA </a:t>
            </a:r>
            <a:r>
              <a:rPr lang="es-PE" sz="1600" b="1" dirty="0">
                <a:solidFill>
                  <a:srgbClr val="EE4639"/>
                </a:solidFill>
                <a:latin typeface="Calibri" charset="0"/>
                <a:ea typeface="Calibri" charset="0"/>
                <a:cs typeface="Calibri" charset="0"/>
              </a:rPr>
              <a:t>RECOPILAR LA VOZ DEL CLIENTE</a:t>
            </a:r>
            <a:endParaRPr lang="es-ES" sz="1600" b="1" dirty="0">
              <a:solidFill>
                <a:srgbClr val="EE4639"/>
              </a:solidFill>
              <a:latin typeface="Calibri" charset="0"/>
              <a:ea typeface="Calibri" charset="0"/>
              <a:cs typeface="Calibri" charset="0"/>
            </a:endParaRPr>
          </a:p>
        </p:txBody>
      </p:sp>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8832" y="2265340"/>
            <a:ext cx="2577375" cy="2133494"/>
          </a:xfrm>
          <a:prstGeom prst="rect">
            <a:avLst/>
          </a:prstGeom>
        </p:spPr>
      </p:pic>
      <p:sp>
        <p:nvSpPr>
          <p:cNvPr id="25" name="Elipse 24"/>
          <p:cNvSpPr/>
          <p:nvPr/>
        </p:nvSpPr>
        <p:spPr>
          <a:xfrm>
            <a:off x="3182988" y="1930206"/>
            <a:ext cx="2747042" cy="2798388"/>
          </a:xfrm>
          <a:prstGeom prst="ellipse">
            <a:avLst/>
          </a:prstGeom>
          <a:noFill/>
          <a:ln w="25400">
            <a:solidFill>
              <a:srgbClr val="808799">
                <a:alpha val="54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ángulo redondeado 13"/>
          <p:cNvSpPr/>
          <p:nvPr/>
        </p:nvSpPr>
        <p:spPr>
          <a:xfrm>
            <a:off x="1255095" y="1800334"/>
            <a:ext cx="1915411" cy="722579"/>
          </a:xfrm>
          <a:prstGeom prst="roundRect">
            <a:avLst>
              <a:gd name="adj" fmla="val 47824"/>
            </a:avLst>
          </a:prstGeom>
          <a:solidFill>
            <a:schemeClr val="bg1"/>
          </a:solidFill>
          <a:ln w="19050">
            <a:solidFill>
              <a:srgbClr val="00AD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es-PE" sz="1400" b="1" dirty="0">
                <a:solidFill>
                  <a:srgbClr val="00ADEE"/>
                </a:solidFill>
                <a:latin typeface="Calibri" charset="0"/>
                <a:ea typeface="Calibri" charset="0"/>
                <a:cs typeface="Calibri" charset="0"/>
              </a:rPr>
              <a:t>Investigación </a:t>
            </a:r>
            <a:br>
              <a:rPr lang="es-PE" sz="1400" b="1" dirty="0">
                <a:solidFill>
                  <a:srgbClr val="00ADEE"/>
                </a:solidFill>
                <a:latin typeface="Calibri" charset="0"/>
                <a:ea typeface="Calibri" charset="0"/>
                <a:cs typeface="Calibri" charset="0"/>
              </a:rPr>
            </a:br>
            <a:r>
              <a:rPr lang="es-PE" sz="1400" b="1" dirty="0">
                <a:solidFill>
                  <a:srgbClr val="00ADEE"/>
                </a:solidFill>
                <a:latin typeface="Calibri" charset="0"/>
                <a:ea typeface="Calibri" charset="0"/>
                <a:cs typeface="Calibri" charset="0"/>
              </a:rPr>
              <a:t>de mercados</a:t>
            </a:r>
          </a:p>
        </p:txBody>
      </p:sp>
      <p:sp>
        <p:nvSpPr>
          <p:cNvPr id="15" name="Elipse 14"/>
          <p:cNvSpPr/>
          <p:nvPr/>
        </p:nvSpPr>
        <p:spPr>
          <a:xfrm>
            <a:off x="2500808" y="1786135"/>
            <a:ext cx="746433" cy="743601"/>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redondeado 15"/>
          <p:cNvSpPr/>
          <p:nvPr/>
        </p:nvSpPr>
        <p:spPr>
          <a:xfrm>
            <a:off x="896929" y="3087155"/>
            <a:ext cx="1915411" cy="722579"/>
          </a:xfrm>
          <a:prstGeom prst="roundRect">
            <a:avLst>
              <a:gd name="adj" fmla="val 47824"/>
            </a:avLst>
          </a:prstGeom>
          <a:solidFill>
            <a:schemeClr val="bg1"/>
          </a:solidFill>
          <a:ln w="19050">
            <a:solidFill>
              <a:srgbClr val="8EC5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es-PE" sz="1400" b="1" dirty="0">
                <a:solidFill>
                  <a:srgbClr val="8EC540"/>
                </a:solidFill>
                <a:latin typeface="Calibri" charset="0"/>
                <a:ea typeface="Calibri" charset="0"/>
                <a:cs typeface="Calibri" charset="0"/>
              </a:rPr>
              <a:t>Entrevistas</a:t>
            </a:r>
          </a:p>
        </p:txBody>
      </p:sp>
      <p:sp>
        <p:nvSpPr>
          <p:cNvPr id="17" name="Elipse 16"/>
          <p:cNvSpPr/>
          <p:nvPr/>
        </p:nvSpPr>
        <p:spPr>
          <a:xfrm>
            <a:off x="2142642" y="3072956"/>
            <a:ext cx="746433" cy="743601"/>
          </a:xfrm>
          <a:prstGeom prst="ellipse">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Rectángulo redondeado 19"/>
          <p:cNvSpPr/>
          <p:nvPr/>
        </p:nvSpPr>
        <p:spPr>
          <a:xfrm>
            <a:off x="5835734" y="4096468"/>
            <a:ext cx="1918402" cy="722579"/>
          </a:xfrm>
          <a:prstGeom prst="roundRect">
            <a:avLst>
              <a:gd name="adj" fmla="val 47824"/>
            </a:avLst>
          </a:prstGeom>
          <a:solidFill>
            <a:schemeClr val="bg1"/>
          </a:solidFill>
          <a:ln w="1905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73100">
              <a:lnSpc>
                <a:spcPct val="90000"/>
              </a:lnSpc>
            </a:pPr>
            <a:r>
              <a:rPr lang="es-PE" sz="1400" b="1" dirty="0">
                <a:solidFill>
                  <a:srgbClr val="EE4639"/>
                </a:solidFill>
                <a:latin typeface="Calibri" charset="0"/>
                <a:ea typeface="Calibri" charset="0"/>
                <a:cs typeface="Calibri" charset="0"/>
              </a:rPr>
              <a:t>Quejas</a:t>
            </a:r>
          </a:p>
        </p:txBody>
      </p:sp>
      <p:sp>
        <p:nvSpPr>
          <p:cNvPr id="21" name="Elipse 20"/>
          <p:cNvSpPr/>
          <p:nvPr/>
        </p:nvSpPr>
        <p:spPr>
          <a:xfrm>
            <a:off x="5790978" y="4082270"/>
            <a:ext cx="746433" cy="74360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Rectángulo redondeado 21"/>
          <p:cNvSpPr/>
          <p:nvPr/>
        </p:nvSpPr>
        <p:spPr>
          <a:xfrm>
            <a:off x="6254256" y="2962131"/>
            <a:ext cx="1918402" cy="722579"/>
          </a:xfrm>
          <a:prstGeom prst="roundRect">
            <a:avLst>
              <a:gd name="adj" fmla="val 47824"/>
            </a:avLst>
          </a:prstGeom>
          <a:solidFill>
            <a:schemeClr val="bg1"/>
          </a:solidFill>
          <a:ln w="19050">
            <a:solidFill>
              <a:srgbClr val="FEC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73100">
              <a:lnSpc>
                <a:spcPct val="90000"/>
              </a:lnSpc>
            </a:pPr>
            <a:r>
              <a:rPr lang="es-PE" sz="1400" b="1" dirty="0">
                <a:solidFill>
                  <a:srgbClr val="F0BB36"/>
                </a:solidFill>
                <a:latin typeface="Calibri" charset="0"/>
                <a:ea typeface="Calibri" charset="0"/>
                <a:cs typeface="Calibri" charset="0"/>
              </a:rPr>
              <a:t>Encuestas</a:t>
            </a:r>
          </a:p>
        </p:txBody>
      </p:sp>
      <p:sp>
        <p:nvSpPr>
          <p:cNvPr id="23" name="Elipse 22"/>
          <p:cNvSpPr/>
          <p:nvPr/>
        </p:nvSpPr>
        <p:spPr>
          <a:xfrm>
            <a:off x="6209500" y="2947932"/>
            <a:ext cx="746433" cy="743601"/>
          </a:xfrm>
          <a:prstGeom prst="ellipse">
            <a:avLst/>
          </a:prstGeom>
          <a:solidFill>
            <a:srgbClr val="FE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redondeado 23"/>
          <p:cNvSpPr/>
          <p:nvPr/>
        </p:nvSpPr>
        <p:spPr>
          <a:xfrm>
            <a:off x="5603075" y="1596324"/>
            <a:ext cx="1918402" cy="722579"/>
          </a:xfrm>
          <a:prstGeom prst="roundRect">
            <a:avLst>
              <a:gd name="adj" fmla="val 47824"/>
            </a:avLst>
          </a:prstGeom>
          <a:solidFill>
            <a:schemeClr val="bg1"/>
          </a:solidFill>
          <a:ln w="19050">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57238"/>
            <a:r>
              <a:rPr lang="es-PE" sz="1400" b="1" dirty="0">
                <a:solidFill>
                  <a:srgbClr val="808799"/>
                </a:solidFill>
                <a:latin typeface="Calibri" charset="0"/>
                <a:ea typeface="Calibri" charset="0"/>
                <a:cs typeface="Calibri" charset="0"/>
              </a:rPr>
              <a:t>Focus group</a:t>
            </a:r>
          </a:p>
        </p:txBody>
      </p:sp>
      <p:sp>
        <p:nvSpPr>
          <p:cNvPr id="26" name="Elipse 25"/>
          <p:cNvSpPr/>
          <p:nvPr/>
        </p:nvSpPr>
        <p:spPr>
          <a:xfrm>
            <a:off x="5592682" y="1586346"/>
            <a:ext cx="746433" cy="743601"/>
          </a:xfrm>
          <a:prstGeom prst="ellipse">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7" name="Rectángulo redondeado 26"/>
          <p:cNvSpPr/>
          <p:nvPr/>
        </p:nvSpPr>
        <p:spPr>
          <a:xfrm>
            <a:off x="1374148" y="4272884"/>
            <a:ext cx="1918402" cy="722579"/>
          </a:xfrm>
          <a:prstGeom prst="roundRect">
            <a:avLst>
              <a:gd name="adj" fmla="val 47824"/>
            </a:avLst>
          </a:prstGeom>
          <a:solidFill>
            <a:schemeClr val="bg1"/>
          </a:solidFill>
          <a:ln w="19050">
            <a:solidFill>
              <a:srgbClr val="00B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81025"/>
            <a:endParaRPr lang="es-PE" sz="1400" b="1" dirty="0">
              <a:solidFill>
                <a:srgbClr val="00B1C1"/>
              </a:solidFill>
              <a:latin typeface="Calibri" charset="0"/>
              <a:ea typeface="Calibri" charset="0"/>
              <a:cs typeface="Calibri" charset="0"/>
            </a:endParaRPr>
          </a:p>
        </p:txBody>
      </p:sp>
      <p:sp>
        <p:nvSpPr>
          <p:cNvPr id="28" name="Elipse 27"/>
          <p:cNvSpPr/>
          <p:nvPr/>
        </p:nvSpPr>
        <p:spPr>
          <a:xfrm>
            <a:off x="2557694" y="4258685"/>
            <a:ext cx="746433" cy="743601"/>
          </a:xfrm>
          <a:prstGeom prst="ellipse">
            <a:avLst/>
          </a:prstGeom>
          <a:solidFill>
            <a:srgbClr val="00B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0" name="Imagen 29"/>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500"/>
                    </a14:imgEffect>
                    <a14:imgEffect>
                      <a14:saturation sat="0"/>
                    </a14:imgEffect>
                  </a14:imgLayer>
                </a14:imgProps>
              </a:ext>
            </a:extLst>
          </a:blip>
          <a:stretch>
            <a:fillRect/>
          </a:stretch>
        </p:blipFill>
        <p:spPr>
          <a:xfrm>
            <a:off x="2616303" y="1915238"/>
            <a:ext cx="496869" cy="496869"/>
          </a:xfrm>
          <a:prstGeom prst="rect">
            <a:avLst/>
          </a:prstGeom>
        </p:spPr>
      </p:pic>
      <p:pic>
        <p:nvPicPr>
          <p:cNvPr id="31" name="Imagen 30"/>
          <p:cNvPicPr>
            <a:picLocks noChangeAspect="1"/>
          </p:cNvPicPr>
          <p:nvPr/>
        </p:nvPicPr>
        <p:blipFill>
          <a:blip r:embed="rId6">
            <a:lum bright="70000" contrast="-70000"/>
            <a:extLst>
              <a:ext uri="{BEBA8EAE-BF5A-486C-A8C5-ECC9F3942E4B}">
                <a14:imgProps xmlns:a14="http://schemas.microsoft.com/office/drawing/2010/main">
                  <a14:imgLayer r:embed="rId7">
                    <a14:imgEffect>
                      <a14:colorTemperature colorTemp="1500"/>
                    </a14:imgEffect>
                    <a14:imgEffect>
                      <a14:saturation sat="0"/>
                    </a14:imgEffect>
                  </a14:imgLayer>
                </a14:imgProps>
              </a:ext>
            </a:extLst>
          </a:blip>
          <a:stretch>
            <a:fillRect/>
          </a:stretch>
        </p:blipFill>
        <p:spPr>
          <a:xfrm>
            <a:off x="2286731" y="3208733"/>
            <a:ext cx="480187" cy="480187"/>
          </a:xfrm>
          <a:prstGeom prst="rect">
            <a:avLst/>
          </a:prstGeom>
        </p:spPr>
      </p:pic>
      <p:pic>
        <p:nvPicPr>
          <p:cNvPr id="33" name="Imagen 32"/>
          <p:cNvPicPr>
            <a:picLocks noChangeAspect="1"/>
          </p:cNvPicPr>
          <p:nvPr/>
        </p:nvPicPr>
        <p:blipFill>
          <a:blip r:embed="rId8">
            <a:lum bright="70000" contrast="-70000"/>
            <a:extLst>
              <a:ext uri="{BEBA8EAE-BF5A-486C-A8C5-ECC9F3942E4B}">
                <a14:imgProps xmlns:a14="http://schemas.microsoft.com/office/drawing/2010/main">
                  <a14:imgLayer r:embed="rId9">
                    <a14:imgEffect>
                      <a14:colorTemperature colorTemp="1500"/>
                    </a14:imgEffect>
                    <a14:imgEffect>
                      <a14:saturation sat="0"/>
                    </a14:imgEffect>
                  </a14:imgLayer>
                </a14:imgProps>
              </a:ext>
            </a:extLst>
          </a:blip>
          <a:stretch>
            <a:fillRect/>
          </a:stretch>
        </p:blipFill>
        <p:spPr>
          <a:xfrm>
            <a:off x="5678829" y="1670544"/>
            <a:ext cx="574138" cy="574138"/>
          </a:xfrm>
          <a:prstGeom prst="rect">
            <a:avLst/>
          </a:prstGeom>
        </p:spPr>
      </p:pic>
      <p:pic>
        <p:nvPicPr>
          <p:cNvPr id="34" name="Imagen 33"/>
          <p:cNvPicPr>
            <a:picLocks noChangeAspect="1"/>
          </p:cNvPicPr>
          <p:nvPr/>
        </p:nvPicPr>
        <p:blipFill>
          <a:blip r:embed="rId10">
            <a:lum bright="70000" contrast="-70000"/>
            <a:extLst>
              <a:ext uri="{BEBA8EAE-BF5A-486C-A8C5-ECC9F3942E4B}">
                <a14:imgProps xmlns:a14="http://schemas.microsoft.com/office/drawing/2010/main">
                  <a14:imgLayer r:embed="rId11">
                    <a14:imgEffect>
                      <a14:colorTemperature colorTemp="1500"/>
                    </a14:imgEffect>
                    <a14:imgEffect>
                      <a14:saturation sat="0"/>
                    </a14:imgEffect>
                  </a14:imgLayer>
                </a14:imgProps>
              </a:ext>
            </a:extLst>
          </a:blip>
          <a:stretch>
            <a:fillRect/>
          </a:stretch>
        </p:blipFill>
        <p:spPr>
          <a:xfrm>
            <a:off x="6343709" y="3089936"/>
            <a:ext cx="478013" cy="478013"/>
          </a:xfrm>
          <a:prstGeom prst="rect">
            <a:avLst/>
          </a:prstGeom>
        </p:spPr>
      </p:pic>
      <p:pic>
        <p:nvPicPr>
          <p:cNvPr id="35" name="Imagen 34"/>
          <p:cNvPicPr>
            <a:picLocks noChangeAspect="1"/>
          </p:cNvPicPr>
          <p:nvPr/>
        </p:nvPicPr>
        <p:blipFill>
          <a:blip r:embed="rId12">
            <a:lum bright="70000" contrast="-70000"/>
            <a:extLst>
              <a:ext uri="{BEBA8EAE-BF5A-486C-A8C5-ECC9F3942E4B}">
                <a14:imgProps xmlns:a14="http://schemas.microsoft.com/office/drawing/2010/main">
                  <a14:imgLayer r:embed="rId13">
                    <a14:imgEffect>
                      <a14:colorTemperature colorTemp="1500"/>
                    </a14:imgEffect>
                    <a14:imgEffect>
                      <a14:saturation sat="0"/>
                    </a14:imgEffect>
                  </a14:imgLayer>
                </a14:imgProps>
              </a:ext>
            </a:extLst>
          </a:blip>
          <a:stretch>
            <a:fillRect/>
          </a:stretch>
        </p:blipFill>
        <p:spPr>
          <a:xfrm>
            <a:off x="5919516" y="4239636"/>
            <a:ext cx="481550" cy="481550"/>
          </a:xfrm>
          <a:prstGeom prst="rect">
            <a:avLst/>
          </a:prstGeom>
        </p:spPr>
      </p:pic>
      <p:pic>
        <p:nvPicPr>
          <p:cNvPr id="36" name="Imagen 35"/>
          <p:cNvPicPr>
            <a:picLocks noChangeAspect="1"/>
          </p:cNvPicPr>
          <p:nvPr/>
        </p:nvPicPr>
        <p:blipFill>
          <a:blip r:embed="rId14">
            <a:lum bright="70000" contrast="-70000"/>
            <a:extLst>
              <a:ext uri="{BEBA8EAE-BF5A-486C-A8C5-ECC9F3942E4B}">
                <a14:imgProps xmlns:a14="http://schemas.microsoft.com/office/drawing/2010/main">
                  <a14:imgLayer r:embed="rId15">
                    <a14:imgEffect>
                      <a14:colorTemperature colorTemp="1500"/>
                    </a14:imgEffect>
                    <a14:imgEffect>
                      <a14:saturation sat="0"/>
                    </a14:imgEffect>
                  </a14:imgLayer>
                </a14:imgProps>
              </a:ext>
            </a:extLst>
          </a:blip>
          <a:stretch>
            <a:fillRect/>
          </a:stretch>
        </p:blipFill>
        <p:spPr>
          <a:xfrm>
            <a:off x="2660629" y="4360205"/>
            <a:ext cx="540561" cy="540561"/>
          </a:xfrm>
          <a:prstGeom prst="rect">
            <a:avLst/>
          </a:prstGeom>
        </p:spPr>
      </p:pic>
      <p:sp>
        <p:nvSpPr>
          <p:cNvPr id="37" name="Triángulo 36"/>
          <p:cNvSpPr/>
          <p:nvPr/>
        </p:nvSpPr>
        <p:spPr>
          <a:xfrm rot="15300000">
            <a:off x="5469006" y="1973464"/>
            <a:ext cx="175831" cy="141393"/>
          </a:xfrm>
          <a:prstGeom prst="triangle">
            <a:avLst>
              <a:gd name="adj" fmla="val 34770"/>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8" name="Triángulo 37"/>
          <p:cNvSpPr/>
          <p:nvPr/>
        </p:nvSpPr>
        <p:spPr>
          <a:xfrm rot="16200000">
            <a:off x="6069674" y="3258245"/>
            <a:ext cx="175831" cy="141393"/>
          </a:xfrm>
          <a:prstGeom prst="triangle">
            <a:avLst/>
          </a:prstGeom>
          <a:solidFill>
            <a:srgbClr val="FE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9" name="Triángulo 38"/>
          <p:cNvSpPr/>
          <p:nvPr/>
        </p:nvSpPr>
        <p:spPr>
          <a:xfrm rot="16946467">
            <a:off x="5659843" y="4282291"/>
            <a:ext cx="175831" cy="141393"/>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0" name="Triángulo 39"/>
          <p:cNvSpPr/>
          <p:nvPr/>
        </p:nvSpPr>
        <p:spPr>
          <a:xfrm rot="3604528">
            <a:off x="3215217" y="4329701"/>
            <a:ext cx="175831" cy="141393"/>
          </a:xfrm>
          <a:prstGeom prst="triangle">
            <a:avLst/>
          </a:prstGeom>
          <a:solidFill>
            <a:srgbClr val="00B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2" name="Triángulo 41"/>
          <p:cNvSpPr/>
          <p:nvPr/>
        </p:nvSpPr>
        <p:spPr>
          <a:xfrm rot="5400000">
            <a:off x="2853371" y="3374060"/>
            <a:ext cx="175831" cy="141393"/>
          </a:xfrm>
          <a:prstGeom prst="triangle">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3" name="Triángulo 42"/>
          <p:cNvSpPr/>
          <p:nvPr/>
        </p:nvSpPr>
        <p:spPr>
          <a:xfrm rot="6202974">
            <a:off x="3202400" y="2189131"/>
            <a:ext cx="175831" cy="141393"/>
          </a:xfrm>
          <a:prstGeom prst="triangle">
            <a:avLst>
              <a:gd name="adj" fmla="val 51933"/>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71" name="Agrupar 70"/>
          <p:cNvGrpSpPr/>
          <p:nvPr/>
        </p:nvGrpSpPr>
        <p:grpSpPr>
          <a:xfrm>
            <a:off x="511902" y="912279"/>
            <a:ext cx="210869" cy="211672"/>
            <a:chOff x="511902" y="912278"/>
            <a:chExt cx="281320" cy="282391"/>
          </a:xfrm>
        </p:grpSpPr>
        <p:sp>
          <p:nvSpPr>
            <p:cNvPr id="47" name="Elipse 46"/>
            <p:cNvSpPr/>
            <p:nvPr/>
          </p:nvSpPr>
          <p:spPr>
            <a:xfrm rot="5400000">
              <a:off x="511366" y="912814"/>
              <a:ext cx="282391" cy="281320"/>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46" name="Imagen 45"/>
            <p:cNvPicPr>
              <a:picLocks noChangeAspect="1"/>
            </p:cNvPicPr>
            <p:nvPr/>
          </p:nvPicPr>
          <p:blipFill>
            <a:blip r:embed="rId16">
              <a:alphaModFix/>
              <a:lum bright="100000" contrast="100000"/>
            </a:blip>
            <a:stretch>
              <a:fillRect/>
            </a:stretch>
          </p:blipFill>
          <p:spPr>
            <a:xfrm rot="5400000">
              <a:off x="578093" y="979006"/>
              <a:ext cx="148937" cy="148937"/>
            </a:xfrm>
            <a:prstGeom prst="rect">
              <a:avLst/>
            </a:prstGeom>
          </p:spPr>
        </p:pic>
      </p:grpSp>
      <p:grpSp>
        <p:nvGrpSpPr>
          <p:cNvPr id="51" name="Agrupar 50"/>
          <p:cNvGrpSpPr/>
          <p:nvPr/>
        </p:nvGrpSpPr>
        <p:grpSpPr>
          <a:xfrm>
            <a:off x="3465392" y="2278006"/>
            <a:ext cx="168063" cy="167425"/>
            <a:chOff x="3427964" y="2244682"/>
            <a:chExt cx="225891" cy="225034"/>
          </a:xfrm>
        </p:grpSpPr>
        <p:sp>
          <p:nvSpPr>
            <p:cNvPr id="49" name="Elipse 48"/>
            <p:cNvSpPr/>
            <p:nvPr/>
          </p:nvSpPr>
          <p:spPr>
            <a:xfrm>
              <a:off x="3427964" y="2244682"/>
              <a:ext cx="225891" cy="225034"/>
            </a:xfrm>
            <a:prstGeom prst="ellipse">
              <a:avLst/>
            </a:prstGeom>
            <a:solidFill>
              <a:schemeClr val="bg1"/>
            </a:solidFill>
            <a:ln w="19050">
              <a:solidFill>
                <a:srgbClr val="00AD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0" name="Elipse 49"/>
            <p:cNvSpPr/>
            <p:nvPr/>
          </p:nvSpPr>
          <p:spPr>
            <a:xfrm>
              <a:off x="3482167" y="2298680"/>
              <a:ext cx="117483" cy="117037"/>
            </a:xfrm>
            <a:prstGeom prst="ellipse">
              <a:avLst/>
            </a:prstGeom>
            <a:solidFill>
              <a:srgbClr val="00ADE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52" name="Agrupar 51"/>
          <p:cNvGrpSpPr/>
          <p:nvPr/>
        </p:nvGrpSpPr>
        <p:grpSpPr>
          <a:xfrm>
            <a:off x="3089862" y="3376879"/>
            <a:ext cx="168063" cy="167425"/>
            <a:chOff x="3427964" y="2244682"/>
            <a:chExt cx="225891" cy="225034"/>
          </a:xfrm>
        </p:grpSpPr>
        <p:sp>
          <p:nvSpPr>
            <p:cNvPr id="53" name="Elipse 52"/>
            <p:cNvSpPr/>
            <p:nvPr/>
          </p:nvSpPr>
          <p:spPr>
            <a:xfrm>
              <a:off x="3427964" y="2244682"/>
              <a:ext cx="225891" cy="225034"/>
            </a:xfrm>
            <a:prstGeom prst="ellipse">
              <a:avLst/>
            </a:prstGeom>
            <a:solidFill>
              <a:schemeClr val="bg1"/>
            </a:solidFill>
            <a:ln w="19050">
              <a:solidFill>
                <a:srgbClr val="8EC5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4" name="Elipse 53"/>
            <p:cNvSpPr/>
            <p:nvPr/>
          </p:nvSpPr>
          <p:spPr>
            <a:xfrm>
              <a:off x="3482167" y="2298680"/>
              <a:ext cx="117483" cy="117037"/>
            </a:xfrm>
            <a:prstGeom prst="ellipse">
              <a:avLst/>
            </a:prstGeom>
            <a:solidFill>
              <a:srgbClr val="8EC54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58" name="Agrupar 57"/>
          <p:cNvGrpSpPr/>
          <p:nvPr/>
        </p:nvGrpSpPr>
        <p:grpSpPr>
          <a:xfrm>
            <a:off x="5444334" y="4233483"/>
            <a:ext cx="168063" cy="167425"/>
            <a:chOff x="3427964" y="2244682"/>
            <a:chExt cx="225891" cy="225034"/>
          </a:xfrm>
        </p:grpSpPr>
        <p:sp>
          <p:nvSpPr>
            <p:cNvPr id="59" name="Elipse 58"/>
            <p:cNvSpPr/>
            <p:nvPr/>
          </p:nvSpPr>
          <p:spPr>
            <a:xfrm>
              <a:off x="3427964" y="2244682"/>
              <a:ext cx="225891" cy="225034"/>
            </a:xfrm>
            <a:prstGeom prst="ellipse">
              <a:avLst/>
            </a:prstGeom>
            <a:solidFill>
              <a:schemeClr val="bg1"/>
            </a:solidFill>
            <a:ln w="1905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0" name="Elipse 59"/>
            <p:cNvSpPr/>
            <p:nvPr/>
          </p:nvSpPr>
          <p:spPr>
            <a:xfrm>
              <a:off x="3482167" y="2298680"/>
              <a:ext cx="117483" cy="117037"/>
            </a:xfrm>
            <a:prstGeom prst="ellipse">
              <a:avLst/>
            </a:prstGeom>
            <a:solidFill>
              <a:srgbClr val="EE463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61" name="Agrupar 60"/>
          <p:cNvGrpSpPr/>
          <p:nvPr/>
        </p:nvGrpSpPr>
        <p:grpSpPr>
          <a:xfrm>
            <a:off x="5836477" y="3250883"/>
            <a:ext cx="168063" cy="167425"/>
            <a:chOff x="3427964" y="2244682"/>
            <a:chExt cx="225891" cy="225034"/>
          </a:xfrm>
        </p:grpSpPr>
        <p:sp>
          <p:nvSpPr>
            <p:cNvPr id="62" name="Elipse 61"/>
            <p:cNvSpPr/>
            <p:nvPr/>
          </p:nvSpPr>
          <p:spPr>
            <a:xfrm>
              <a:off x="3427964" y="2244682"/>
              <a:ext cx="225891" cy="225034"/>
            </a:xfrm>
            <a:prstGeom prst="ellipse">
              <a:avLst/>
            </a:prstGeom>
            <a:solidFill>
              <a:schemeClr val="bg1"/>
            </a:solidFill>
            <a:ln w="19050">
              <a:solidFill>
                <a:srgbClr val="FEC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3" name="Elipse 62"/>
            <p:cNvSpPr/>
            <p:nvPr/>
          </p:nvSpPr>
          <p:spPr>
            <a:xfrm>
              <a:off x="3482167" y="2298680"/>
              <a:ext cx="117483" cy="117037"/>
            </a:xfrm>
            <a:prstGeom prst="ellipse">
              <a:avLst/>
            </a:prstGeom>
            <a:solidFill>
              <a:srgbClr val="FEC21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65" name="Agrupar 64"/>
          <p:cNvGrpSpPr/>
          <p:nvPr/>
        </p:nvGrpSpPr>
        <p:grpSpPr>
          <a:xfrm>
            <a:off x="3471550" y="4167785"/>
            <a:ext cx="168063" cy="167425"/>
            <a:chOff x="3427964" y="2244682"/>
            <a:chExt cx="225891" cy="225034"/>
          </a:xfrm>
        </p:grpSpPr>
        <p:sp>
          <p:nvSpPr>
            <p:cNvPr id="66" name="Elipse 65"/>
            <p:cNvSpPr/>
            <p:nvPr/>
          </p:nvSpPr>
          <p:spPr>
            <a:xfrm>
              <a:off x="3427964" y="2244682"/>
              <a:ext cx="225891" cy="225034"/>
            </a:xfrm>
            <a:prstGeom prst="ellipse">
              <a:avLst/>
            </a:prstGeom>
            <a:solidFill>
              <a:schemeClr val="bg1"/>
            </a:solidFill>
            <a:ln w="19050">
              <a:solidFill>
                <a:srgbClr val="00B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7" name="Elipse 66"/>
            <p:cNvSpPr/>
            <p:nvPr/>
          </p:nvSpPr>
          <p:spPr>
            <a:xfrm>
              <a:off x="3482167" y="2298680"/>
              <a:ext cx="117483" cy="117037"/>
            </a:xfrm>
            <a:prstGeom prst="ellipse">
              <a:avLst/>
            </a:prstGeom>
            <a:solidFill>
              <a:srgbClr val="00B1C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68" name="Agrupar 67"/>
          <p:cNvGrpSpPr/>
          <p:nvPr/>
        </p:nvGrpSpPr>
        <p:grpSpPr>
          <a:xfrm>
            <a:off x="5250936" y="2087586"/>
            <a:ext cx="168063" cy="167425"/>
            <a:chOff x="3427964" y="2244682"/>
            <a:chExt cx="225891" cy="225034"/>
          </a:xfrm>
        </p:grpSpPr>
        <p:sp>
          <p:nvSpPr>
            <p:cNvPr id="69" name="Elipse 68"/>
            <p:cNvSpPr/>
            <p:nvPr/>
          </p:nvSpPr>
          <p:spPr>
            <a:xfrm>
              <a:off x="3427964" y="2244682"/>
              <a:ext cx="225891" cy="225034"/>
            </a:xfrm>
            <a:prstGeom prst="ellipse">
              <a:avLst/>
            </a:prstGeom>
            <a:solidFill>
              <a:schemeClr val="bg1"/>
            </a:solidFill>
            <a:ln w="19050">
              <a:solidFill>
                <a:srgbClr val="808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0" name="Elipse 69"/>
            <p:cNvSpPr/>
            <p:nvPr/>
          </p:nvSpPr>
          <p:spPr>
            <a:xfrm>
              <a:off x="3482167" y="2298680"/>
              <a:ext cx="117483" cy="117037"/>
            </a:xfrm>
            <a:prstGeom prst="ellipse">
              <a:avLst/>
            </a:prstGeom>
            <a:solidFill>
              <a:srgbClr val="80879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6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a:cs typeface="Calibri"/>
              </a:rPr>
              <a:t>VOZ DEL CLIENTE</a:t>
            </a:r>
            <a:endParaRPr lang="es-PE" sz="1000" dirty="0">
              <a:solidFill>
                <a:schemeClr val="bg1">
                  <a:lumMod val="65000"/>
                </a:schemeClr>
              </a:solidFill>
              <a:latin typeface="Calibri" charset="0"/>
              <a:ea typeface="Calibri" charset="0"/>
              <a:cs typeface="Calibri" charset="0"/>
            </a:endParaRPr>
          </a:p>
        </p:txBody>
      </p:sp>
      <p:sp>
        <p:nvSpPr>
          <p:cNvPr id="2" name="CuadroTexto 1">
            <a:extLst>
              <a:ext uri="{FF2B5EF4-FFF2-40B4-BE49-F238E27FC236}">
                <a16:creationId xmlns:a16="http://schemas.microsoft.com/office/drawing/2014/main" id="{0E227CF3-9D77-4FB4-8785-34D7BDD4FC78}"/>
              </a:ext>
            </a:extLst>
          </p:cNvPr>
          <p:cNvSpPr txBox="1"/>
          <p:nvPr/>
        </p:nvSpPr>
        <p:spPr>
          <a:xfrm>
            <a:off x="1453747" y="4522253"/>
            <a:ext cx="1112484" cy="307777"/>
          </a:xfrm>
          <a:prstGeom prst="rect">
            <a:avLst/>
          </a:prstGeom>
          <a:noFill/>
        </p:spPr>
        <p:txBody>
          <a:bodyPr wrap="none" rtlCol="0">
            <a:spAutoFit/>
          </a:bodyPr>
          <a:lstStyle/>
          <a:p>
            <a:r>
              <a:rPr lang="es-ES" sz="1400" b="1" dirty="0">
                <a:solidFill>
                  <a:srgbClr val="00B2C2"/>
                </a:solidFill>
                <a:latin typeface="Calibri" charset="0"/>
                <a:cs typeface="Calibri" charset="0"/>
              </a:rPr>
              <a:t>Observación</a:t>
            </a:r>
            <a:endParaRPr lang="es-PE" sz="1400" b="1" dirty="0">
              <a:solidFill>
                <a:srgbClr val="00B2C2"/>
              </a:solidFill>
              <a:latin typeface="Calibri" charset="0"/>
              <a:cs typeface="Calibri" charset="0"/>
            </a:endParaRPr>
          </a:p>
        </p:txBody>
      </p:sp>
    </p:spTree>
    <p:extLst>
      <p:ext uri="{BB962C8B-B14F-4D97-AF65-F5344CB8AC3E}">
        <p14:creationId xmlns:p14="http://schemas.microsoft.com/office/powerpoint/2010/main" val="2112474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Agrupar 50"/>
          <p:cNvGrpSpPr/>
          <p:nvPr/>
        </p:nvGrpSpPr>
        <p:grpSpPr>
          <a:xfrm>
            <a:off x="276723" y="1465697"/>
            <a:ext cx="2806012" cy="1722587"/>
            <a:chOff x="276723" y="1465697"/>
            <a:chExt cx="2806012" cy="1722587"/>
          </a:xfrm>
        </p:grpSpPr>
        <p:sp>
          <p:nvSpPr>
            <p:cNvPr id="5" name="Rectángulo redondeado 4"/>
            <p:cNvSpPr/>
            <p:nvPr/>
          </p:nvSpPr>
          <p:spPr>
            <a:xfrm>
              <a:off x="547515" y="1465697"/>
              <a:ext cx="2535220" cy="1722587"/>
            </a:xfrm>
            <a:prstGeom prst="roundRect">
              <a:avLst>
                <a:gd name="adj" fmla="val 6694"/>
              </a:avLst>
            </a:prstGeom>
            <a:solidFill>
              <a:srgbClr val="CCEFF2"/>
            </a:solidFill>
            <a:ln w="38100">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marL="4763" lvl="0"/>
              <a:r>
                <a:rPr lang="es-PE" sz="1300" b="1" dirty="0">
                  <a:solidFill>
                    <a:srgbClr val="00B1C2"/>
                  </a:solidFill>
                  <a:latin typeface="Calibri" charset="0"/>
                  <a:ea typeface="Calibri" charset="0"/>
                  <a:cs typeface="Calibri" charset="0"/>
                </a:rPr>
                <a:t>SEGMENTOS DE CLIENTES </a:t>
              </a:r>
              <a:br>
                <a:rPr lang="es-PE" sz="1300" b="1" dirty="0">
                  <a:solidFill>
                    <a:srgbClr val="00B1C2"/>
                  </a:solidFill>
                  <a:latin typeface="Calibri" charset="0"/>
                  <a:ea typeface="Calibri" charset="0"/>
                  <a:cs typeface="Calibri" charset="0"/>
                </a:rPr>
              </a:br>
              <a:r>
                <a:rPr lang="es-PE" sz="1300" b="1" dirty="0">
                  <a:solidFill>
                    <a:srgbClr val="00B1C2"/>
                  </a:solidFill>
                  <a:latin typeface="Calibri" charset="0"/>
                  <a:ea typeface="Calibri" charset="0"/>
                  <a:cs typeface="Calibri" charset="0"/>
                </a:rPr>
                <a:t>A SER CONTACTADOS</a:t>
              </a:r>
            </a:p>
            <a:p>
              <a:pPr marL="4763" lvl="0"/>
              <a:r>
                <a:rPr lang="es-PE" sz="1300" dirty="0">
                  <a:solidFill>
                    <a:schemeClr val="tx1"/>
                  </a:solidFill>
                  <a:latin typeface="Calibri" charset="0"/>
                  <a:ea typeface="Calibri" charset="0"/>
                  <a:cs typeface="Calibri" charset="0"/>
                </a:rPr>
                <a:t>Identificar los grupos </a:t>
              </a:r>
              <a:br>
                <a:rPr lang="es-PE" sz="1300" dirty="0">
                  <a:solidFill>
                    <a:schemeClr val="tx1"/>
                  </a:solidFill>
                  <a:latin typeface="Calibri" charset="0"/>
                  <a:ea typeface="Calibri" charset="0"/>
                  <a:cs typeface="Calibri" charset="0"/>
                </a:rPr>
              </a:br>
              <a:r>
                <a:rPr lang="es-PE" sz="1300" dirty="0">
                  <a:solidFill>
                    <a:schemeClr val="tx1"/>
                  </a:solidFill>
                  <a:latin typeface="Calibri" charset="0"/>
                  <a:ea typeface="Calibri" charset="0"/>
                  <a:cs typeface="Calibri" charset="0"/>
                </a:rPr>
                <a:t>(internos y externos) de los que la información de VOC será recolectada</a:t>
              </a:r>
            </a:p>
          </p:txBody>
        </p:sp>
        <p:sp>
          <p:nvSpPr>
            <p:cNvPr id="6" name="Acorde 5"/>
            <p:cNvSpPr/>
            <p:nvPr/>
          </p:nvSpPr>
          <p:spPr>
            <a:xfrm rot="12600000">
              <a:off x="276723" y="2017867"/>
              <a:ext cx="673990" cy="654822"/>
            </a:xfrm>
            <a:prstGeom prst="chord">
              <a:avLst>
                <a:gd name="adj1" fmla="val 2700000"/>
                <a:gd name="adj2" fmla="val 15233344"/>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7" name="CuadroTexto 6"/>
            <p:cNvSpPr txBox="1"/>
            <p:nvPr/>
          </p:nvSpPr>
          <p:spPr>
            <a:xfrm>
              <a:off x="479524" y="2003825"/>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1</a:t>
              </a:r>
            </a:p>
          </p:txBody>
        </p:sp>
      </p:grpSp>
      <p:grpSp>
        <p:nvGrpSpPr>
          <p:cNvPr id="50" name="Agrupar 49"/>
          <p:cNvGrpSpPr/>
          <p:nvPr/>
        </p:nvGrpSpPr>
        <p:grpSpPr>
          <a:xfrm>
            <a:off x="3054263" y="1465697"/>
            <a:ext cx="2806012" cy="1722587"/>
            <a:chOff x="3054263" y="1481981"/>
            <a:chExt cx="2806012" cy="1722587"/>
          </a:xfrm>
        </p:grpSpPr>
        <p:sp>
          <p:nvSpPr>
            <p:cNvPr id="26" name="Rectángulo redondeado 25"/>
            <p:cNvSpPr/>
            <p:nvPr/>
          </p:nvSpPr>
          <p:spPr>
            <a:xfrm>
              <a:off x="3325055" y="1481981"/>
              <a:ext cx="2535220" cy="1722587"/>
            </a:xfrm>
            <a:prstGeom prst="roundRect">
              <a:avLst>
                <a:gd name="adj" fmla="val 7800"/>
              </a:avLst>
            </a:prstGeom>
            <a:solidFill>
              <a:srgbClr val="E6F3D6"/>
            </a:solidFill>
            <a:ln w="38100">
              <a:solidFill>
                <a:srgbClr val="92C14D"/>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lvl="0"/>
              <a:r>
                <a:rPr lang="es-PE" sz="1300" b="1" dirty="0">
                  <a:solidFill>
                    <a:srgbClr val="81B33B"/>
                  </a:solidFill>
                  <a:latin typeface="Calibri" charset="0"/>
                  <a:ea typeface="Calibri" charset="0"/>
                  <a:cs typeface="Calibri" charset="0"/>
                </a:rPr>
                <a:t>CLIENTES A CONTACTAR</a:t>
              </a:r>
            </a:p>
            <a:p>
              <a:pPr lvl="0"/>
              <a:r>
                <a:rPr lang="es-PE" sz="1300" dirty="0">
                  <a:solidFill>
                    <a:schemeClr val="tx1"/>
                  </a:solidFill>
                  <a:latin typeface="Calibri" charset="0"/>
                  <a:ea typeface="Calibri" charset="0"/>
                  <a:cs typeface="Calibri" charset="0"/>
                </a:rPr>
                <a:t>Identificar el número de cada grupo o las personas específicas de quienes se recolectará información</a:t>
              </a:r>
            </a:p>
          </p:txBody>
        </p:sp>
        <p:sp>
          <p:nvSpPr>
            <p:cNvPr id="27" name="Acorde 26"/>
            <p:cNvSpPr/>
            <p:nvPr/>
          </p:nvSpPr>
          <p:spPr>
            <a:xfrm rot="12600000">
              <a:off x="3054263" y="2015863"/>
              <a:ext cx="673990" cy="654822"/>
            </a:xfrm>
            <a:prstGeom prst="chord">
              <a:avLst>
                <a:gd name="adj1" fmla="val 2700000"/>
                <a:gd name="adj2" fmla="val 15233344"/>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28" name="CuadroTexto 27"/>
            <p:cNvSpPr txBox="1"/>
            <p:nvPr/>
          </p:nvSpPr>
          <p:spPr>
            <a:xfrm>
              <a:off x="3257063" y="2020109"/>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2</a:t>
              </a:r>
            </a:p>
          </p:txBody>
        </p:sp>
      </p:grpSp>
      <p:grpSp>
        <p:nvGrpSpPr>
          <p:cNvPr id="49" name="Agrupar 48"/>
          <p:cNvGrpSpPr/>
          <p:nvPr/>
        </p:nvGrpSpPr>
        <p:grpSpPr>
          <a:xfrm>
            <a:off x="5831802" y="1465697"/>
            <a:ext cx="2806013" cy="1722587"/>
            <a:chOff x="5831802" y="1491617"/>
            <a:chExt cx="2806013" cy="1722587"/>
          </a:xfrm>
        </p:grpSpPr>
        <p:sp>
          <p:nvSpPr>
            <p:cNvPr id="32" name="Rectángulo redondeado 31"/>
            <p:cNvSpPr/>
            <p:nvPr/>
          </p:nvSpPr>
          <p:spPr>
            <a:xfrm>
              <a:off x="6102595" y="1491617"/>
              <a:ext cx="2535220" cy="1722587"/>
            </a:xfrm>
            <a:prstGeom prst="roundRect">
              <a:avLst>
                <a:gd name="adj" fmla="val 7247"/>
              </a:avLst>
            </a:prstGeom>
            <a:solidFill>
              <a:srgbClr val="FCD7D5"/>
            </a:solidFill>
            <a:ln w="3810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lvl="0"/>
              <a:r>
                <a:rPr lang="es-PE" sz="1300" b="1" dirty="0">
                  <a:solidFill>
                    <a:srgbClr val="EE4639"/>
                  </a:solidFill>
                  <a:latin typeface="Calibri" charset="0"/>
                  <a:ea typeface="Calibri" charset="0"/>
                  <a:cs typeface="Calibri" charset="0"/>
                </a:rPr>
                <a:t>INFORMACIÓN A </a:t>
              </a:r>
              <a:br>
                <a:rPr lang="es-PE" sz="1300" b="1" dirty="0">
                  <a:solidFill>
                    <a:srgbClr val="EE4639"/>
                  </a:solidFill>
                  <a:latin typeface="Calibri" charset="0"/>
                  <a:ea typeface="Calibri" charset="0"/>
                  <a:cs typeface="Calibri" charset="0"/>
                </a:rPr>
              </a:br>
              <a:r>
                <a:rPr lang="es-PE" sz="1300" b="1" dirty="0">
                  <a:solidFill>
                    <a:srgbClr val="EE4639"/>
                  </a:solidFill>
                  <a:latin typeface="Calibri" charset="0"/>
                  <a:ea typeface="Calibri" charset="0"/>
                  <a:cs typeface="Calibri" charset="0"/>
                </a:rPr>
                <a:t>SER RECOLECTADA</a:t>
              </a:r>
            </a:p>
            <a:p>
              <a:pPr lvl="0"/>
              <a:r>
                <a:rPr lang="es-PE" sz="1300" dirty="0">
                  <a:solidFill>
                    <a:schemeClr val="tx1"/>
                  </a:solidFill>
                  <a:latin typeface="Calibri" charset="0"/>
                  <a:ea typeface="Calibri" charset="0"/>
                  <a:cs typeface="Calibri" charset="0"/>
                </a:rPr>
                <a:t>Identificar las preguntas VOC específicas a usar utilizadas para cada grupo </a:t>
              </a:r>
            </a:p>
          </p:txBody>
        </p:sp>
        <p:sp>
          <p:nvSpPr>
            <p:cNvPr id="33" name="Acorde 32"/>
            <p:cNvSpPr/>
            <p:nvPr/>
          </p:nvSpPr>
          <p:spPr>
            <a:xfrm rot="12600000">
              <a:off x="5831802" y="2025499"/>
              <a:ext cx="673990" cy="654822"/>
            </a:xfrm>
            <a:prstGeom prst="chord">
              <a:avLst>
                <a:gd name="adj1" fmla="val 2700000"/>
                <a:gd name="adj2" fmla="val 1523334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34" name="CuadroTexto 33"/>
            <p:cNvSpPr txBox="1"/>
            <p:nvPr/>
          </p:nvSpPr>
          <p:spPr>
            <a:xfrm>
              <a:off x="6034603" y="2029745"/>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3</a:t>
              </a:r>
            </a:p>
          </p:txBody>
        </p:sp>
      </p:grpSp>
      <p:grpSp>
        <p:nvGrpSpPr>
          <p:cNvPr id="52" name="Agrupar 51"/>
          <p:cNvGrpSpPr/>
          <p:nvPr/>
        </p:nvGrpSpPr>
        <p:grpSpPr>
          <a:xfrm>
            <a:off x="276723" y="3476337"/>
            <a:ext cx="2806012" cy="1722587"/>
            <a:chOff x="276723" y="3467193"/>
            <a:chExt cx="2806012" cy="1722587"/>
          </a:xfrm>
        </p:grpSpPr>
        <p:sp>
          <p:nvSpPr>
            <p:cNvPr id="37" name="Rectángulo redondeado 36"/>
            <p:cNvSpPr/>
            <p:nvPr/>
          </p:nvSpPr>
          <p:spPr>
            <a:xfrm>
              <a:off x="547515" y="3467193"/>
              <a:ext cx="2535220" cy="1722587"/>
            </a:xfrm>
            <a:prstGeom prst="roundRect">
              <a:avLst>
                <a:gd name="adj" fmla="val 7616"/>
              </a:avLst>
            </a:prstGeom>
            <a:solidFill>
              <a:srgbClr val="FFE2D2"/>
            </a:solidFill>
            <a:ln w="38100">
              <a:solidFill>
                <a:srgbClr val="FF7827"/>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lvl="0"/>
              <a:r>
                <a:rPr lang="es-PE" sz="1300" b="1" dirty="0">
                  <a:solidFill>
                    <a:srgbClr val="FF7828"/>
                  </a:solidFill>
                  <a:latin typeface="Calibri" charset="0"/>
                  <a:ea typeface="Calibri" charset="0"/>
                  <a:cs typeface="Calibri" charset="0"/>
                </a:rPr>
                <a:t>MÉTODO DE </a:t>
              </a:r>
              <a:br>
                <a:rPr lang="es-PE" sz="1300" b="1" dirty="0">
                  <a:solidFill>
                    <a:srgbClr val="FF7828"/>
                  </a:solidFill>
                  <a:latin typeface="Calibri" charset="0"/>
                  <a:ea typeface="Calibri" charset="0"/>
                  <a:cs typeface="Calibri" charset="0"/>
                </a:rPr>
              </a:br>
              <a:r>
                <a:rPr lang="es-PE" sz="1300" b="1" dirty="0">
                  <a:solidFill>
                    <a:srgbClr val="FF7828"/>
                  </a:solidFill>
                  <a:latin typeface="Calibri" charset="0"/>
                  <a:ea typeface="Calibri" charset="0"/>
                  <a:cs typeface="Calibri" charset="0"/>
                </a:rPr>
                <a:t>RECOLECCIÓN DE DATA</a:t>
              </a:r>
            </a:p>
            <a:p>
              <a:pPr lvl="0"/>
              <a:r>
                <a:rPr lang="es-PE" sz="1300" dirty="0">
                  <a:solidFill>
                    <a:srgbClr val="000000"/>
                  </a:solidFill>
                  <a:latin typeface="Calibri" charset="0"/>
                  <a:ea typeface="Calibri" charset="0"/>
                  <a:cs typeface="Calibri" charset="0"/>
                </a:rPr>
                <a:t>Identifica el medio de recolección de la VOC (entrevista, focus group, etc)</a:t>
              </a:r>
            </a:p>
          </p:txBody>
        </p:sp>
        <p:sp>
          <p:nvSpPr>
            <p:cNvPr id="38" name="Acorde 37"/>
            <p:cNvSpPr/>
            <p:nvPr/>
          </p:nvSpPr>
          <p:spPr>
            <a:xfrm rot="12600000">
              <a:off x="276723" y="4019363"/>
              <a:ext cx="673990" cy="654822"/>
            </a:xfrm>
            <a:prstGeom prst="chord">
              <a:avLst>
                <a:gd name="adj1" fmla="val 2700000"/>
                <a:gd name="adj2" fmla="val 15233344"/>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39" name="CuadroTexto 38"/>
            <p:cNvSpPr txBox="1"/>
            <p:nvPr/>
          </p:nvSpPr>
          <p:spPr>
            <a:xfrm>
              <a:off x="479524" y="4005321"/>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4</a:t>
              </a:r>
            </a:p>
          </p:txBody>
        </p:sp>
      </p:grpSp>
      <p:grpSp>
        <p:nvGrpSpPr>
          <p:cNvPr id="53" name="Agrupar 52"/>
          <p:cNvGrpSpPr/>
          <p:nvPr/>
        </p:nvGrpSpPr>
        <p:grpSpPr>
          <a:xfrm>
            <a:off x="3054263" y="3476337"/>
            <a:ext cx="2806012" cy="1722587"/>
            <a:chOff x="3054263" y="3483477"/>
            <a:chExt cx="2806012" cy="1722587"/>
          </a:xfrm>
        </p:grpSpPr>
        <p:sp>
          <p:nvSpPr>
            <p:cNvPr id="40" name="Rectángulo redondeado 39"/>
            <p:cNvSpPr/>
            <p:nvPr/>
          </p:nvSpPr>
          <p:spPr>
            <a:xfrm>
              <a:off x="3325055" y="3483477"/>
              <a:ext cx="2535220" cy="1722587"/>
            </a:xfrm>
            <a:prstGeom prst="roundRect">
              <a:avLst>
                <a:gd name="adj" fmla="val 6694"/>
              </a:avLst>
            </a:prstGeom>
            <a:solidFill>
              <a:srgbClr val="FFEDC3"/>
            </a:solidFill>
            <a:ln w="38100">
              <a:solidFill>
                <a:srgbClr val="F7C020"/>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lvl="0"/>
              <a:r>
                <a:rPr lang="es-PE" sz="1300" b="1" dirty="0">
                  <a:solidFill>
                    <a:srgbClr val="F0BB36"/>
                  </a:solidFill>
                  <a:latin typeface="Calibri" charset="0"/>
                  <a:ea typeface="Calibri" charset="0"/>
                  <a:cs typeface="Calibri" charset="0"/>
                </a:rPr>
                <a:t>DESIGNAR AL DUEÑO </a:t>
              </a:r>
            </a:p>
            <a:p>
              <a:pPr lvl="0"/>
              <a:r>
                <a:rPr lang="es-PE" sz="1300" b="1" dirty="0">
                  <a:solidFill>
                    <a:srgbClr val="F0BB36"/>
                  </a:solidFill>
                  <a:latin typeface="Calibri" charset="0"/>
                  <a:ea typeface="Calibri" charset="0"/>
                  <a:cs typeface="Calibri" charset="0"/>
                </a:rPr>
                <a:t>DEL PROYECTO</a:t>
              </a:r>
            </a:p>
            <a:p>
              <a:pPr lvl="0"/>
              <a:r>
                <a:rPr lang="es-PE" sz="1300" dirty="0">
                  <a:solidFill>
                    <a:schemeClr val="tx1"/>
                  </a:solidFill>
                  <a:latin typeface="Calibri" charset="0"/>
                  <a:ea typeface="Calibri" charset="0"/>
                  <a:cs typeface="Calibri" charset="0"/>
                </a:rPr>
                <a:t>Asignar a alguien dentro </a:t>
              </a:r>
              <a:br>
                <a:rPr lang="es-PE" sz="1300" dirty="0">
                  <a:solidFill>
                    <a:schemeClr val="tx1"/>
                  </a:solidFill>
                  <a:latin typeface="Calibri" charset="0"/>
                  <a:ea typeface="Calibri" charset="0"/>
                  <a:cs typeface="Calibri" charset="0"/>
                </a:rPr>
              </a:br>
              <a:r>
                <a:rPr lang="es-PE" sz="1300" dirty="0">
                  <a:solidFill>
                    <a:schemeClr val="tx1"/>
                  </a:solidFill>
                  <a:latin typeface="Calibri" charset="0"/>
                  <a:ea typeface="Calibri" charset="0"/>
                  <a:cs typeface="Calibri" charset="0"/>
                </a:rPr>
                <a:t>del equipo de proyecto que sea responsable de recolectar la VOC</a:t>
              </a:r>
            </a:p>
          </p:txBody>
        </p:sp>
        <p:sp>
          <p:nvSpPr>
            <p:cNvPr id="41" name="Acorde 40"/>
            <p:cNvSpPr/>
            <p:nvPr/>
          </p:nvSpPr>
          <p:spPr>
            <a:xfrm rot="12600000">
              <a:off x="3054263" y="4017359"/>
              <a:ext cx="673990" cy="654822"/>
            </a:xfrm>
            <a:prstGeom prst="chord">
              <a:avLst>
                <a:gd name="adj1" fmla="val 2700000"/>
                <a:gd name="adj2" fmla="val 15233344"/>
              </a:avLst>
            </a:prstGeom>
            <a:solidFill>
              <a:srgbClr val="FE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42" name="CuadroTexto 41"/>
            <p:cNvSpPr txBox="1"/>
            <p:nvPr/>
          </p:nvSpPr>
          <p:spPr>
            <a:xfrm>
              <a:off x="3257063" y="4021605"/>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5</a:t>
              </a:r>
            </a:p>
          </p:txBody>
        </p:sp>
      </p:grpSp>
      <p:grpSp>
        <p:nvGrpSpPr>
          <p:cNvPr id="54" name="Agrupar 53"/>
          <p:cNvGrpSpPr/>
          <p:nvPr/>
        </p:nvGrpSpPr>
        <p:grpSpPr>
          <a:xfrm>
            <a:off x="5831802" y="3476337"/>
            <a:ext cx="2806013" cy="1722587"/>
            <a:chOff x="5831802" y="3493113"/>
            <a:chExt cx="2806013" cy="1722587"/>
          </a:xfrm>
        </p:grpSpPr>
        <p:sp>
          <p:nvSpPr>
            <p:cNvPr id="43" name="Rectángulo redondeado 42"/>
            <p:cNvSpPr/>
            <p:nvPr/>
          </p:nvSpPr>
          <p:spPr>
            <a:xfrm>
              <a:off x="6102595" y="3493113"/>
              <a:ext cx="2535220" cy="1722587"/>
            </a:xfrm>
            <a:prstGeom prst="roundRect">
              <a:avLst>
                <a:gd name="adj" fmla="val 6878"/>
              </a:avLst>
            </a:prstGeom>
            <a:solidFill>
              <a:srgbClr val="E4DDED"/>
            </a:solidFill>
            <a:ln w="3810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lvl="0"/>
              <a:r>
                <a:rPr lang="es-PE" sz="1300" b="1" dirty="0">
                  <a:solidFill>
                    <a:srgbClr val="714FA0"/>
                  </a:solidFill>
                  <a:latin typeface="Calibri" charset="0"/>
                  <a:ea typeface="Calibri" charset="0"/>
                  <a:cs typeface="Calibri" charset="0"/>
                </a:rPr>
                <a:t>VOC COMPLETADO</a:t>
              </a:r>
            </a:p>
            <a:p>
              <a:pPr lvl="0"/>
              <a:r>
                <a:rPr lang="es-PE" sz="1300" dirty="0">
                  <a:solidFill>
                    <a:schemeClr val="tx1"/>
                  </a:solidFill>
                  <a:latin typeface="Calibri" charset="0"/>
                  <a:ea typeface="Calibri" charset="0"/>
                  <a:cs typeface="Calibri" charset="0"/>
                </a:rPr>
                <a:t>Seguimiento hasta que el VOC este completo</a:t>
              </a:r>
            </a:p>
          </p:txBody>
        </p:sp>
        <p:sp>
          <p:nvSpPr>
            <p:cNvPr id="44" name="Acorde 43"/>
            <p:cNvSpPr/>
            <p:nvPr/>
          </p:nvSpPr>
          <p:spPr>
            <a:xfrm rot="12600000">
              <a:off x="5831802" y="4026995"/>
              <a:ext cx="673990" cy="654822"/>
            </a:xfrm>
            <a:prstGeom prst="chord">
              <a:avLst>
                <a:gd name="adj1" fmla="val 2700000"/>
                <a:gd name="adj2" fmla="val 1523334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45" name="CuadroTexto 44"/>
            <p:cNvSpPr txBox="1"/>
            <p:nvPr/>
          </p:nvSpPr>
          <p:spPr>
            <a:xfrm>
              <a:off x="6034603" y="4031241"/>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6</a:t>
              </a:r>
            </a:p>
          </p:txBody>
        </p:sp>
      </p:grpSp>
      <p:sp>
        <p:nvSpPr>
          <p:cNvPr id="47" name="Rectángulo 46"/>
          <p:cNvSpPr/>
          <p:nvPr/>
        </p:nvSpPr>
        <p:spPr>
          <a:xfrm>
            <a:off x="772387" y="910198"/>
            <a:ext cx="6311449" cy="246221"/>
          </a:xfrm>
          <a:prstGeom prst="rect">
            <a:avLst/>
          </a:prstGeom>
        </p:spPr>
        <p:txBody>
          <a:bodyPr wrap="square" lIns="0" tIns="0" rIns="0" bIns="0">
            <a:spAutoFit/>
          </a:bodyPr>
          <a:lstStyle/>
          <a:p>
            <a:r>
              <a:rPr lang="en-US" sz="1600" b="1" dirty="0">
                <a:solidFill>
                  <a:srgbClr val="EE4639"/>
                </a:solidFill>
                <a:latin typeface="Calibri" charset="0"/>
                <a:cs typeface="Calibri" charset="0"/>
              </a:rPr>
              <a:t>DESARROLLO DEL PLAN DE INVESTIGACIÓN</a:t>
            </a:r>
          </a:p>
        </p:txBody>
      </p:sp>
      <p:sp>
        <p:nvSpPr>
          <p:cNvPr id="6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a:cs typeface="Calibri"/>
              </a:rPr>
              <a:t>VOZ DEL CLIENTE</a:t>
            </a:r>
            <a:endParaRPr lang="es-PE" sz="1000" dirty="0">
              <a:solidFill>
                <a:schemeClr val="bg1">
                  <a:lumMod val="65000"/>
                </a:schemeClr>
              </a:solidFill>
              <a:latin typeface="Calibri" charset="0"/>
              <a:ea typeface="Calibri" charset="0"/>
              <a:cs typeface="Calibri" charset="0"/>
            </a:endParaRPr>
          </a:p>
        </p:txBody>
      </p:sp>
      <p:grpSp>
        <p:nvGrpSpPr>
          <p:cNvPr id="29" name="Agrupar 70">
            <a:extLst>
              <a:ext uri="{FF2B5EF4-FFF2-40B4-BE49-F238E27FC236}">
                <a16:creationId xmlns:a16="http://schemas.microsoft.com/office/drawing/2014/main" id="{212A7933-27CE-4B72-AFFE-A54279B40FF0}"/>
              </a:ext>
            </a:extLst>
          </p:cNvPr>
          <p:cNvGrpSpPr/>
          <p:nvPr/>
        </p:nvGrpSpPr>
        <p:grpSpPr>
          <a:xfrm>
            <a:off x="511902" y="912279"/>
            <a:ext cx="210869" cy="211672"/>
            <a:chOff x="511902" y="912278"/>
            <a:chExt cx="281320" cy="282391"/>
          </a:xfrm>
        </p:grpSpPr>
        <p:sp>
          <p:nvSpPr>
            <p:cNvPr id="30" name="Elipse 29">
              <a:extLst>
                <a:ext uri="{FF2B5EF4-FFF2-40B4-BE49-F238E27FC236}">
                  <a16:creationId xmlns:a16="http://schemas.microsoft.com/office/drawing/2014/main" id="{D255C95E-CB53-4825-8564-FB20309BACCA}"/>
                </a:ext>
              </a:extLst>
            </p:cNvPr>
            <p:cNvSpPr/>
            <p:nvPr/>
          </p:nvSpPr>
          <p:spPr>
            <a:xfrm rot="5400000">
              <a:off x="511366" y="912814"/>
              <a:ext cx="282391" cy="281320"/>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1" name="Imagen 30">
              <a:extLst>
                <a:ext uri="{FF2B5EF4-FFF2-40B4-BE49-F238E27FC236}">
                  <a16:creationId xmlns:a16="http://schemas.microsoft.com/office/drawing/2014/main" id="{1F59DD4E-9F91-4AE0-9E02-6BF4275F46F7}"/>
                </a:ext>
              </a:extLst>
            </p:cNvPr>
            <p:cNvPicPr>
              <a:picLocks noChangeAspect="1"/>
            </p:cNvPicPr>
            <p:nvPr/>
          </p:nvPicPr>
          <p:blipFill>
            <a:blip r:embed="rId3">
              <a:alphaModFix/>
              <a:lum bright="100000" contrast="100000"/>
            </a:blip>
            <a:stretch>
              <a:fillRect/>
            </a:stretch>
          </p:blipFill>
          <p:spPr>
            <a:xfrm rot="5400000">
              <a:off x="578093" y="979006"/>
              <a:ext cx="148937" cy="148937"/>
            </a:xfrm>
            <a:prstGeom prst="rect">
              <a:avLst/>
            </a:prstGeom>
          </p:spPr>
        </p:pic>
      </p:grpSp>
    </p:spTree>
    <p:extLst>
      <p:ext uri="{BB962C8B-B14F-4D97-AF65-F5344CB8AC3E}">
        <p14:creationId xmlns:p14="http://schemas.microsoft.com/office/powerpoint/2010/main" val="183196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503238" y="920364"/>
            <a:ext cx="7269162" cy="2462213"/>
          </a:xfrm>
          <a:prstGeom prst="rect">
            <a:avLst/>
          </a:prstGeom>
        </p:spPr>
        <p:txBody>
          <a:bodyPr wrap="square" lIns="0" tIns="0" rIns="0" bIns="0">
            <a:spAutoFit/>
          </a:bodyPr>
          <a:lstStyle/>
          <a:p>
            <a:pPr>
              <a:buClr>
                <a:srgbClr val="7150A0"/>
              </a:buClr>
              <a:buSzPct val="100000"/>
              <a:defRPr/>
            </a:pPr>
            <a:r>
              <a:rPr lang="en-US" sz="1600" b="1" dirty="0">
                <a:solidFill>
                  <a:srgbClr val="EE4639"/>
                </a:solidFill>
                <a:latin typeface="Calibri" charset="0"/>
                <a:cs typeface="Calibri" charset="0"/>
              </a:rPr>
              <a:t>       DESARROLLAR CUESTIONARIO DE VOC</a:t>
            </a:r>
          </a:p>
          <a:p>
            <a:pPr>
              <a:buClr>
                <a:srgbClr val="7150A0"/>
              </a:buClr>
              <a:buSzPct val="100000"/>
              <a:defRPr/>
            </a:pPr>
            <a:endParaRPr lang="en-US" sz="1600" b="1" dirty="0">
              <a:latin typeface="Calibri" charset="0"/>
              <a:cs typeface="Calibri" charset="0"/>
            </a:endParaRPr>
          </a:p>
          <a:p>
            <a:pPr marL="177800" indent="-177800">
              <a:spcBef>
                <a:spcPts val="0"/>
              </a:spcBef>
              <a:buClr>
                <a:srgbClr val="7150A0"/>
              </a:buClr>
              <a:buSzPct val="100000"/>
              <a:buFont typeface="Arial" panose="020B0604020202020204" pitchFamily="34" charset="0"/>
              <a:buChar char="•"/>
              <a:defRPr/>
            </a:pPr>
            <a:r>
              <a:rPr lang="es-ES_tradnl" sz="1600" b="1" dirty="0">
                <a:latin typeface="Calibri" charset="0"/>
                <a:ea typeface="Calibri" charset="0"/>
                <a:cs typeface="Calibri" charset="0"/>
              </a:rPr>
              <a:t>Definir el objetivo de la encuesta.</a:t>
            </a:r>
          </a:p>
          <a:p>
            <a:pPr marL="177800" indent="-177800">
              <a:spcBef>
                <a:spcPts val="0"/>
              </a:spcBef>
              <a:buClr>
                <a:srgbClr val="7150A0"/>
              </a:buClr>
              <a:buSzPct val="100000"/>
              <a:buFont typeface="Arial" panose="020B0604020202020204" pitchFamily="34" charset="0"/>
              <a:buChar char="•"/>
              <a:defRPr/>
            </a:pPr>
            <a:r>
              <a:rPr lang="es-ES" sz="1600" dirty="0">
                <a:latin typeface="Calibri" charset="0"/>
                <a:ea typeface="Calibri" charset="0"/>
                <a:cs typeface="Calibri" charset="0"/>
              </a:rPr>
              <a:t>Borrador de preguntas que cumplan el objetivo.</a:t>
            </a:r>
          </a:p>
          <a:p>
            <a:pPr marL="177800" indent="-177800">
              <a:spcBef>
                <a:spcPts val="0"/>
              </a:spcBef>
              <a:buClr>
                <a:srgbClr val="7150A0"/>
              </a:buClr>
              <a:buSzPct val="100000"/>
              <a:buFont typeface="Arial" panose="020B0604020202020204" pitchFamily="34" charset="0"/>
              <a:buChar char="•"/>
              <a:defRPr/>
            </a:pPr>
            <a:r>
              <a:rPr lang="es-ES" sz="1600" dirty="0">
                <a:latin typeface="Calibri" charset="0"/>
                <a:ea typeface="Calibri" charset="0"/>
                <a:cs typeface="Calibri" charset="0"/>
              </a:rPr>
              <a:t>Usa una mezcla de preguntas cerradas y abiertas. Escala de Likert.</a:t>
            </a:r>
          </a:p>
          <a:p>
            <a:pPr marL="457200" indent="-457200">
              <a:spcBef>
                <a:spcPts val="0"/>
              </a:spcBef>
              <a:buClr>
                <a:srgbClr val="FF0000"/>
              </a:buClr>
              <a:buSzPct val="80000"/>
              <a:buFont typeface="+mj-lt"/>
              <a:buAutoNum type="arabicPeriod"/>
              <a:defRPr/>
            </a:pPr>
            <a:endParaRPr lang="es-ES" sz="1600" dirty="0">
              <a:latin typeface="Calibri" charset="0"/>
              <a:ea typeface="Calibri" charset="0"/>
              <a:cs typeface="Calibri" charset="0"/>
            </a:endParaRPr>
          </a:p>
          <a:p>
            <a:pPr algn="just">
              <a:spcBef>
                <a:spcPts val="0"/>
              </a:spcBef>
              <a:buClr>
                <a:srgbClr val="FF0000"/>
              </a:buClr>
              <a:buSzPct val="80000"/>
              <a:defRPr/>
            </a:pPr>
            <a:r>
              <a:rPr lang="es-ES" sz="1600" dirty="0">
                <a:latin typeface="Calibri" charset="0"/>
                <a:ea typeface="Calibri" charset="0"/>
                <a:cs typeface="Calibri" charset="0"/>
              </a:rPr>
              <a:t>* Las encuestas siempre deberían de probarse previamente: determinar si las instrucciones son comprensibles, identificar las preguntas que quizá se malinterpreten o estén mal redactadas, determinar cuánto tiempo toma completar la encuesta y establecer el nivel de interés del cliente.</a:t>
            </a:r>
          </a:p>
        </p:txBody>
      </p:sp>
      <p:sp>
        <p:nvSpPr>
          <p:cNvPr id="4"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a:cs typeface="Calibri"/>
              </a:rPr>
              <a:t>VOZ DEL CLIENTE</a:t>
            </a:r>
            <a:endParaRPr lang="es-PE" sz="1000" dirty="0">
              <a:solidFill>
                <a:schemeClr val="bg1">
                  <a:lumMod val="65000"/>
                </a:schemeClr>
              </a:solidFill>
              <a:latin typeface="Calibri" charset="0"/>
              <a:ea typeface="Calibri" charset="0"/>
              <a:cs typeface="Calibri" charset="0"/>
            </a:endParaRPr>
          </a:p>
        </p:txBody>
      </p:sp>
      <p:grpSp>
        <p:nvGrpSpPr>
          <p:cNvPr id="5" name="Agrupar 70">
            <a:extLst>
              <a:ext uri="{FF2B5EF4-FFF2-40B4-BE49-F238E27FC236}">
                <a16:creationId xmlns:a16="http://schemas.microsoft.com/office/drawing/2014/main" id="{A44D281E-AF86-4982-A04B-0F376D00D3EF}"/>
              </a:ext>
            </a:extLst>
          </p:cNvPr>
          <p:cNvGrpSpPr/>
          <p:nvPr/>
        </p:nvGrpSpPr>
        <p:grpSpPr>
          <a:xfrm>
            <a:off x="511902" y="912279"/>
            <a:ext cx="210869" cy="211672"/>
            <a:chOff x="511902" y="912278"/>
            <a:chExt cx="281320" cy="282391"/>
          </a:xfrm>
        </p:grpSpPr>
        <p:sp>
          <p:nvSpPr>
            <p:cNvPr id="6" name="Elipse 5">
              <a:extLst>
                <a:ext uri="{FF2B5EF4-FFF2-40B4-BE49-F238E27FC236}">
                  <a16:creationId xmlns:a16="http://schemas.microsoft.com/office/drawing/2014/main" id="{877D304A-F643-46B3-A2C9-26E39C1CBFC1}"/>
                </a:ext>
              </a:extLst>
            </p:cNvPr>
            <p:cNvSpPr/>
            <p:nvPr/>
          </p:nvSpPr>
          <p:spPr>
            <a:xfrm rot="5400000">
              <a:off x="511366" y="912814"/>
              <a:ext cx="282391" cy="281320"/>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Imagen 6">
              <a:extLst>
                <a:ext uri="{FF2B5EF4-FFF2-40B4-BE49-F238E27FC236}">
                  <a16:creationId xmlns:a16="http://schemas.microsoft.com/office/drawing/2014/main" id="{6D9029F9-2CD5-468C-89E6-089D9BA0E218}"/>
                </a:ext>
              </a:extLst>
            </p:cNvPr>
            <p:cNvPicPr>
              <a:picLocks noChangeAspect="1"/>
            </p:cNvPicPr>
            <p:nvPr/>
          </p:nvPicPr>
          <p:blipFill>
            <a:blip r:embed="rId3">
              <a:alphaModFix/>
              <a:lum bright="100000" contrast="100000"/>
            </a:blip>
            <a:stretch>
              <a:fillRect/>
            </a:stretch>
          </p:blipFill>
          <p:spPr>
            <a:xfrm rot="5400000">
              <a:off x="578093" y="979006"/>
              <a:ext cx="148937" cy="148937"/>
            </a:xfrm>
            <a:prstGeom prst="rect">
              <a:avLst/>
            </a:prstGeom>
          </p:spPr>
        </p:pic>
      </p:grpSp>
    </p:spTree>
    <p:extLst>
      <p:ext uri="{BB962C8B-B14F-4D97-AF65-F5344CB8AC3E}">
        <p14:creationId xmlns:p14="http://schemas.microsoft.com/office/powerpoint/2010/main" val="10078868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580273" y="1381758"/>
            <a:ext cx="5983450" cy="581698"/>
          </a:xfrm>
          <a:prstGeom prst="rect">
            <a:avLst/>
          </a:prstGeom>
        </p:spPr>
        <p:txBody>
          <a:bodyPr wrap="square" lIns="0" tIns="0" rIns="0" bIns="0">
            <a:spAutoFit/>
          </a:bodyPr>
          <a:lstStyle/>
          <a:p>
            <a:pPr>
              <a:lnSpc>
                <a:spcPct val="90000"/>
              </a:lnSpc>
              <a:spcAft>
                <a:spcPts val="0"/>
              </a:spcAft>
              <a:defRPr/>
            </a:pPr>
            <a:r>
              <a:rPr lang="es-ES_tradnl" sz="1400" b="1" dirty="0">
                <a:solidFill>
                  <a:srgbClr val="714FA0"/>
                </a:solidFill>
                <a:latin typeface="Calibri" charset="0"/>
                <a:ea typeface="Calibri" charset="0"/>
                <a:cs typeface="Calibri" charset="0"/>
              </a:rPr>
              <a:t>¿Qué es importante para </a:t>
            </a:r>
            <a:r>
              <a:rPr lang="es-ES_tradnl" sz="1400" b="1" i="1" dirty="0">
                <a:solidFill>
                  <a:srgbClr val="714FA0"/>
                </a:solidFill>
                <a:latin typeface="Calibri" charset="0"/>
                <a:ea typeface="Calibri" charset="0"/>
                <a:cs typeface="Calibri" charset="0"/>
              </a:rPr>
              <a:t>USTED</a:t>
            </a:r>
            <a:r>
              <a:rPr lang="es-ES_tradnl" sz="1400" b="1" dirty="0">
                <a:solidFill>
                  <a:srgbClr val="714FA0"/>
                </a:solidFill>
                <a:latin typeface="Calibri" charset="0"/>
                <a:ea typeface="Calibri" charset="0"/>
                <a:cs typeface="Calibri" charset="0"/>
              </a:rPr>
              <a:t>?</a:t>
            </a:r>
          </a:p>
          <a:p>
            <a:pPr>
              <a:lnSpc>
                <a:spcPct val="90000"/>
              </a:lnSpc>
              <a:spcAft>
                <a:spcPts val="0"/>
              </a:spcAft>
              <a:defRPr/>
            </a:pPr>
            <a:r>
              <a:rPr lang="es-ES_tradnl" sz="1400" dirty="0">
                <a:latin typeface="Calibri" charset="0"/>
                <a:ea typeface="Calibri" charset="0"/>
                <a:cs typeface="Calibri" charset="0"/>
              </a:rPr>
              <a:t>Por favor califique cada uno de los siguientes puntos en una escala de 1 a 5, con el 5 como el más importante en su decisión de comprar con un proveedor. </a:t>
            </a:r>
          </a:p>
        </p:txBody>
      </p:sp>
      <p:graphicFrame>
        <p:nvGraphicFramePr>
          <p:cNvPr id="6" name="Tabla 5"/>
          <p:cNvGraphicFramePr>
            <a:graphicFrameLocks noGrp="1"/>
          </p:cNvGraphicFramePr>
          <p:nvPr>
            <p:extLst>
              <p:ext uri="{D42A27DB-BD31-4B8C-83A1-F6EECF244321}">
                <p14:modId xmlns:p14="http://schemas.microsoft.com/office/powerpoint/2010/main" val="1855942355"/>
              </p:ext>
            </p:extLst>
          </p:nvPr>
        </p:nvGraphicFramePr>
        <p:xfrm>
          <a:off x="1580275" y="2066290"/>
          <a:ext cx="5983447" cy="2675797"/>
        </p:xfrm>
        <a:graphic>
          <a:graphicData uri="http://schemas.openxmlformats.org/drawingml/2006/table">
            <a:tbl>
              <a:tblPr firstRow="1" bandRow="1">
                <a:tableStyleId>{5C22544A-7EE6-4342-B048-85BDC9FD1C3A}</a:tableStyleId>
              </a:tblPr>
              <a:tblGrid>
                <a:gridCol w="2981173">
                  <a:extLst>
                    <a:ext uri="{9D8B030D-6E8A-4147-A177-3AD203B41FA5}">
                      <a16:colId xmlns:a16="http://schemas.microsoft.com/office/drawing/2014/main" val="20000"/>
                    </a:ext>
                  </a:extLst>
                </a:gridCol>
                <a:gridCol w="334467">
                  <a:extLst>
                    <a:ext uri="{9D8B030D-6E8A-4147-A177-3AD203B41FA5}">
                      <a16:colId xmlns:a16="http://schemas.microsoft.com/office/drawing/2014/main" val="20001"/>
                    </a:ext>
                  </a:extLst>
                </a:gridCol>
                <a:gridCol w="305959">
                  <a:extLst>
                    <a:ext uri="{9D8B030D-6E8A-4147-A177-3AD203B41FA5}">
                      <a16:colId xmlns:a16="http://schemas.microsoft.com/office/drawing/2014/main" val="20002"/>
                    </a:ext>
                  </a:extLst>
                </a:gridCol>
                <a:gridCol w="312674">
                  <a:extLst>
                    <a:ext uri="{9D8B030D-6E8A-4147-A177-3AD203B41FA5}">
                      <a16:colId xmlns:a16="http://schemas.microsoft.com/office/drawing/2014/main" val="20003"/>
                    </a:ext>
                  </a:extLst>
                </a:gridCol>
                <a:gridCol w="293532">
                  <a:extLst>
                    <a:ext uri="{9D8B030D-6E8A-4147-A177-3AD203B41FA5}">
                      <a16:colId xmlns:a16="http://schemas.microsoft.com/office/drawing/2014/main" val="20004"/>
                    </a:ext>
                  </a:extLst>
                </a:gridCol>
                <a:gridCol w="310664">
                  <a:extLst>
                    <a:ext uri="{9D8B030D-6E8A-4147-A177-3AD203B41FA5}">
                      <a16:colId xmlns:a16="http://schemas.microsoft.com/office/drawing/2014/main" val="20005"/>
                    </a:ext>
                  </a:extLst>
                </a:gridCol>
                <a:gridCol w="293511">
                  <a:extLst>
                    <a:ext uri="{9D8B030D-6E8A-4147-A177-3AD203B41FA5}">
                      <a16:colId xmlns:a16="http://schemas.microsoft.com/office/drawing/2014/main" val="20006"/>
                    </a:ext>
                  </a:extLst>
                </a:gridCol>
                <a:gridCol w="293511">
                  <a:extLst>
                    <a:ext uri="{9D8B030D-6E8A-4147-A177-3AD203B41FA5}">
                      <a16:colId xmlns:a16="http://schemas.microsoft.com/office/drawing/2014/main" val="20007"/>
                    </a:ext>
                  </a:extLst>
                </a:gridCol>
                <a:gridCol w="293511">
                  <a:extLst>
                    <a:ext uri="{9D8B030D-6E8A-4147-A177-3AD203B41FA5}">
                      <a16:colId xmlns:a16="http://schemas.microsoft.com/office/drawing/2014/main" val="20008"/>
                    </a:ext>
                  </a:extLst>
                </a:gridCol>
                <a:gridCol w="276578">
                  <a:extLst>
                    <a:ext uri="{9D8B030D-6E8A-4147-A177-3AD203B41FA5}">
                      <a16:colId xmlns:a16="http://schemas.microsoft.com/office/drawing/2014/main" val="20009"/>
                    </a:ext>
                  </a:extLst>
                </a:gridCol>
                <a:gridCol w="287867">
                  <a:extLst>
                    <a:ext uri="{9D8B030D-6E8A-4147-A177-3AD203B41FA5}">
                      <a16:colId xmlns:a16="http://schemas.microsoft.com/office/drawing/2014/main" val="20010"/>
                    </a:ext>
                  </a:extLst>
                </a:gridCol>
              </a:tblGrid>
              <a:tr h="257970">
                <a:tc>
                  <a:txBody>
                    <a:bodyPr/>
                    <a:lstStyle/>
                    <a:p>
                      <a:endParaRPr lang="es-ES_tradnl" sz="900" dirty="0">
                        <a:latin typeface="Calibri" charset="0"/>
                        <a:ea typeface="Calibri" charset="0"/>
                        <a:cs typeface="Calibri" charset="0"/>
                      </a:endParaRP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5">
                  <a:txBody>
                    <a:bodyPr/>
                    <a:lstStyle/>
                    <a:p>
                      <a:pPr algn="ctr"/>
                      <a:r>
                        <a:rPr lang="es-ES_tradnl" sz="900" dirty="0">
                          <a:solidFill>
                            <a:schemeClr val="tx1"/>
                          </a:solidFill>
                          <a:latin typeface="Calibri" charset="0"/>
                          <a:ea typeface="Calibri" charset="0"/>
                          <a:cs typeface="Calibri" charset="0"/>
                        </a:rPr>
                        <a:t>Concreto</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s-ES_tradnl" sz="1200" dirty="0">
                        <a:latin typeface="Calibri" charset="0"/>
                        <a:ea typeface="Calibri" charset="0"/>
                        <a:cs typeface="Calibri" charset="0"/>
                      </a:endParaRPr>
                    </a:p>
                  </a:txBody>
                  <a:tcPr marL="26157" marR="26157" marT="13079" marB="13079"/>
                </a:tc>
                <a:tc hMerge="1">
                  <a:txBody>
                    <a:bodyPr/>
                    <a:lstStyle/>
                    <a:p>
                      <a:endParaRPr lang="es-ES_tradnl"/>
                    </a:p>
                  </a:txBody>
                  <a:tcPr/>
                </a:tc>
                <a:tc hMerge="1">
                  <a:txBody>
                    <a:bodyPr/>
                    <a:lstStyle/>
                    <a:p>
                      <a:endParaRPr lang="es-ES_tradnl"/>
                    </a:p>
                  </a:txBody>
                  <a:tcPr/>
                </a:tc>
                <a:tc hMerge="1">
                  <a:txBody>
                    <a:bodyPr/>
                    <a:lstStyle/>
                    <a:p>
                      <a:endParaRPr lang="es-ES_tradnl" sz="1200">
                        <a:latin typeface="Calibri" charset="0"/>
                        <a:ea typeface="Calibri" charset="0"/>
                        <a:cs typeface="Calibri" charset="0"/>
                      </a:endParaRPr>
                    </a:p>
                  </a:txBody>
                  <a:tcPr marL="26157" marR="26157" marT="13079" marB="1307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5">
                  <a:txBody>
                    <a:bodyPr/>
                    <a:lstStyle/>
                    <a:p>
                      <a:pPr algn="ctr"/>
                      <a:r>
                        <a:rPr lang="es-ES_tradnl" sz="900" dirty="0">
                          <a:solidFill>
                            <a:schemeClr val="tx1"/>
                          </a:solidFill>
                          <a:latin typeface="Calibri" charset="0"/>
                          <a:ea typeface="Calibri" charset="0"/>
                          <a:cs typeface="Calibri" charset="0"/>
                        </a:rPr>
                        <a:t>Materiales de construcción</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s-ES_tradnl" sz="1200">
                        <a:latin typeface="Calibri" charset="0"/>
                        <a:ea typeface="Calibri" charset="0"/>
                        <a:cs typeface="Calibri" charset="0"/>
                      </a:endParaRPr>
                    </a:p>
                  </a:txBody>
                  <a:tcPr marL="26157" marR="26157" marT="13079" marB="1307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s-ES_tradnl" sz="1200">
                        <a:latin typeface="Calibri" charset="0"/>
                        <a:ea typeface="Calibri" charset="0"/>
                        <a:cs typeface="Calibri" charset="0"/>
                      </a:endParaRPr>
                    </a:p>
                  </a:txBody>
                  <a:tcPr marL="26157" marR="26157" marT="13079" marB="1307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s-ES_tradnl" sz="1200">
                        <a:latin typeface="Calibri" charset="0"/>
                        <a:ea typeface="Calibri" charset="0"/>
                        <a:cs typeface="Calibri" charset="0"/>
                      </a:endParaRPr>
                    </a:p>
                  </a:txBody>
                  <a:tcPr marL="26157" marR="26157" marT="13079" marB="1307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s-ES_tradnl" sz="1200">
                        <a:latin typeface="Calibri" charset="0"/>
                        <a:ea typeface="Calibri" charset="0"/>
                        <a:cs typeface="Calibri" charset="0"/>
                      </a:endParaRPr>
                    </a:p>
                  </a:txBody>
                  <a:tcPr marL="26157" marR="26157" marT="13079" marB="1307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50917">
                <a:tc>
                  <a:txBody>
                    <a:bodyPr/>
                    <a:lstStyle/>
                    <a:p>
                      <a:r>
                        <a:rPr lang="es-ES_tradnl" sz="900" dirty="0">
                          <a:latin typeface="Calibri" charset="0"/>
                          <a:ea typeface="Calibri" charset="0"/>
                          <a:cs typeface="Calibri" charset="0"/>
                        </a:rPr>
                        <a:t>Importancia</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4">
                  <a:txBody>
                    <a:bodyPr/>
                    <a:lstStyle/>
                    <a:p>
                      <a:r>
                        <a:rPr lang="es-ES_tradnl" sz="900" dirty="0">
                          <a:latin typeface="Calibri" charset="0"/>
                          <a:ea typeface="Calibri" charset="0"/>
                          <a:cs typeface="Calibri" charset="0"/>
                        </a:rPr>
                        <a:t>Menos</a:t>
                      </a:r>
                      <a:r>
                        <a:rPr lang="es-ES_tradnl" sz="900" baseline="0" dirty="0">
                          <a:latin typeface="Calibri" charset="0"/>
                          <a:ea typeface="Calibri" charset="0"/>
                          <a:cs typeface="Calibri" charset="0"/>
                        </a:rPr>
                        <a:t>       </a:t>
                      </a:r>
                      <a:r>
                        <a:rPr lang="mr-IN" sz="900" baseline="0" dirty="0">
                          <a:latin typeface="Calibri" charset="0"/>
                          <a:ea typeface="Calibri" charset="0"/>
                          <a:cs typeface="Calibri" charset="0"/>
                        </a:rPr>
                        <a:t>…</a:t>
                      </a:r>
                      <a:r>
                        <a:rPr lang="es-ES" sz="900" baseline="0" dirty="0">
                          <a:latin typeface="Calibri" charset="0"/>
                          <a:ea typeface="Calibri" charset="0"/>
                          <a:cs typeface="Calibri" charset="0"/>
                        </a:rPr>
                        <a:t> </a:t>
                      </a:r>
                      <a:endParaRPr lang="es-ES_tradnl" sz="900" dirty="0">
                        <a:latin typeface="Calibri" charset="0"/>
                        <a:ea typeface="Calibri" charset="0"/>
                        <a:cs typeface="Calibri" charset="0"/>
                      </a:endParaRP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s-ES_tradnl" sz="900">
                        <a:latin typeface="Calibri" charset="0"/>
                        <a:ea typeface="Calibri" charset="0"/>
                        <a:cs typeface="Calibri" charset="0"/>
                      </a:endParaRPr>
                    </a:p>
                  </a:txBody>
                  <a:tcPr marL="34637" marR="34637" marT="17319" marB="17319"/>
                </a:tc>
                <a:tc hMerge="1">
                  <a:txBody>
                    <a:bodyPr/>
                    <a:lstStyle/>
                    <a:p>
                      <a:endParaRPr lang="es-ES_tradnl"/>
                    </a:p>
                  </a:txBody>
                  <a:tcPr/>
                </a:tc>
                <a:tc hMerge="1">
                  <a:txBody>
                    <a:bodyPr/>
                    <a:lstStyle/>
                    <a:p>
                      <a:endParaRPr lang="es-ES_tradnl"/>
                    </a:p>
                  </a:txBody>
                  <a:tcPr/>
                </a:tc>
                <a:tc>
                  <a:txBody>
                    <a:bodyPr/>
                    <a:lstStyle/>
                    <a:p>
                      <a:r>
                        <a:rPr lang="es-ES_tradnl" sz="900" dirty="0">
                          <a:latin typeface="Calibri" charset="0"/>
                          <a:ea typeface="Calibri" charset="0"/>
                          <a:cs typeface="Calibri" charset="0"/>
                        </a:rPr>
                        <a:t>Más</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4">
                  <a:txBody>
                    <a:bodyPr/>
                    <a:lstStyle/>
                    <a:p>
                      <a:r>
                        <a:rPr lang="es-ES_tradnl" sz="900" dirty="0">
                          <a:latin typeface="Calibri" charset="0"/>
                          <a:ea typeface="Calibri" charset="0"/>
                          <a:cs typeface="Calibri" charset="0"/>
                        </a:rPr>
                        <a:t>Menos</a:t>
                      </a:r>
                      <a:r>
                        <a:rPr lang="es-ES_tradnl" sz="900" baseline="0" dirty="0">
                          <a:latin typeface="Calibri" charset="0"/>
                          <a:ea typeface="Calibri" charset="0"/>
                          <a:cs typeface="Calibri" charset="0"/>
                        </a:rPr>
                        <a:t>      </a:t>
                      </a:r>
                      <a:r>
                        <a:rPr lang="mr-IN" sz="900" baseline="0" dirty="0">
                          <a:latin typeface="Calibri" charset="0"/>
                          <a:ea typeface="Calibri" charset="0"/>
                          <a:cs typeface="Calibri" charset="0"/>
                        </a:rPr>
                        <a:t>…</a:t>
                      </a:r>
                      <a:r>
                        <a:rPr lang="es-ES" sz="900" baseline="0" dirty="0">
                          <a:latin typeface="Calibri" charset="0"/>
                          <a:ea typeface="Calibri" charset="0"/>
                          <a:cs typeface="Calibri" charset="0"/>
                        </a:rPr>
                        <a:t> </a:t>
                      </a:r>
                      <a:endParaRPr lang="es-ES_tradnl" sz="900" dirty="0">
                        <a:latin typeface="Calibri" charset="0"/>
                        <a:ea typeface="Calibri" charset="0"/>
                        <a:cs typeface="Calibri" charset="0"/>
                      </a:endParaRP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s-ES_tradnl" sz="900">
                        <a:latin typeface="Calibri" charset="0"/>
                        <a:ea typeface="Calibri" charset="0"/>
                        <a:cs typeface="Calibri" charset="0"/>
                      </a:endParaRPr>
                    </a:p>
                  </a:txBody>
                  <a:tcPr marL="34637" marR="34637" marT="17319" marB="1731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s-ES_tradnl"/>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s-ES_tradnl"/>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s-ES_tradnl" sz="900" dirty="0">
                          <a:latin typeface="Calibri" charset="0"/>
                          <a:ea typeface="Calibri" charset="0"/>
                          <a:cs typeface="Calibri" charset="0"/>
                        </a:rPr>
                        <a:t>Más</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150917">
                <a:tc>
                  <a:txBody>
                    <a:bodyPr/>
                    <a:lstStyle/>
                    <a:p>
                      <a:r>
                        <a:rPr lang="es-ES_tradnl" sz="900" dirty="0">
                          <a:latin typeface="Calibri" charset="0"/>
                          <a:ea typeface="Calibri" charset="0"/>
                          <a:cs typeface="Calibri" charset="0"/>
                        </a:rPr>
                        <a:t>Sensible a necesidades especiales</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1</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2</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3</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4</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5</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1</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2</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3</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4</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5</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208800">
                <a:tc>
                  <a:txBody>
                    <a:bodyPr/>
                    <a:lstStyle/>
                    <a:p>
                      <a:r>
                        <a:rPr lang="es-ES_tradnl" sz="900" dirty="0">
                          <a:latin typeface="Calibri" charset="0"/>
                          <a:ea typeface="Calibri" charset="0"/>
                          <a:cs typeface="Calibri" charset="0"/>
                        </a:rPr>
                        <a:t>Facilidad para</a:t>
                      </a:r>
                      <a:r>
                        <a:rPr lang="es-ES_tradnl" sz="900" baseline="0" dirty="0">
                          <a:latin typeface="Calibri" charset="0"/>
                          <a:ea typeface="Calibri" charset="0"/>
                          <a:cs typeface="Calibri" charset="0"/>
                        </a:rPr>
                        <a:t> hacer pedidos</a:t>
                      </a:r>
                      <a:endParaRPr lang="es-ES_tradnl" sz="900" dirty="0">
                        <a:latin typeface="Calibri" charset="0"/>
                        <a:ea typeface="Calibri" charset="0"/>
                        <a:cs typeface="Calibri" charset="0"/>
                      </a:endParaRP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1</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2</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3</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4</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5</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1</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2</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3</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4</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5</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208800">
                <a:tc>
                  <a:txBody>
                    <a:bodyPr/>
                    <a:lstStyle/>
                    <a:p>
                      <a:r>
                        <a:rPr lang="es-ES_tradnl" sz="900" dirty="0">
                          <a:latin typeface="Calibri" charset="0"/>
                          <a:ea typeface="Calibri" charset="0"/>
                          <a:cs typeface="Calibri" charset="0"/>
                        </a:rPr>
                        <a:t>Calidad consistente del producto</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1</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2</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3</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4</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5</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1</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2</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3</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4</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5</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208800">
                <a:tc>
                  <a:txBody>
                    <a:bodyPr/>
                    <a:lstStyle/>
                    <a:p>
                      <a:r>
                        <a:rPr lang="es-ES_tradnl" sz="900" dirty="0">
                          <a:latin typeface="Calibri" charset="0"/>
                          <a:ea typeface="Calibri" charset="0"/>
                          <a:cs typeface="Calibri" charset="0"/>
                        </a:rPr>
                        <a:t>Entrega a tiempo</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1</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2</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3</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4</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5</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1</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2</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3</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4</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5</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208800">
                <a:tc>
                  <a:txBody>
                    <a:bodyPr/>
                    <a:lstStyle/>
                    <a:p>
                      <a:r>
                        <a:rPr lang="es-ES_tradnl" sz="900" dirty="0">
                          <a:latin typeface="Calibri" charset="0"/>
                          <a:ea typeface="Calibri" charset="0"/>
                          <a:cs typeface="Calibri" charset="0"/>
                        </a:rPr>
                        <a:t>Facturas</a:t>
                      </a:r>
                      <a:r>
                        <a:rPr lang="es-ES_tradnl" sz="900" baseline="0" dirty="0">
                          <a:latin typeface="Calibri" charset="0"/>
                          <a:ea typeface="Calibri" charset="0"/>
                          <a:cs typeface="Calibri" charset="0"/>
                        </a:rPr>
                        <a:t> precisas</a:t>
                      </a:r>
                      <a:endParaRPr lang="es-ES_tradnl" sz="900" dirty="0">
                        <a:latin typeface="Calibri" charset="0"/>
                        <a:ea typeface="Calibri" charset="0"/>
                        <a:cs typeface="Calibri" charset="0"/>
                      </a:endParaRP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1</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2</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3</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4</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5</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1</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2</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3</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4</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5</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208800">
                <a:tc>
                  <a:txBody>
                    <a:bodyPr/>
                    <a:lstStyle/>
                    <a:p>
                      <a:r>
                        <a:rPr lang="es-ES_tradnl" sz="900" dirty="0">
                          <a:latin typeface="Calibri" charset="0"/>
                          <a:ea typeface="Calibri" charset="0"/>
                          <a:cs typeface="Calibri" charset="0"/>
                        </a:rPr>
                        <a:t>Precios más bajos</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1</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2</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3</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4</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5</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1</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2</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3</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4</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5</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208800">
                <a:tc>
                  <a:txBody>
                    <a:bodyPr/>
                    <a:lstStyle/>
                    <a:p>
                      <a:r>
                        <a:rPr lang="es-ES_tradnl" sz="900" dirty="0">
                          <a:latin typeface="Calibri" charset="0"/>
                          <a:ea typeface="Calibri" charset="0"/>
                          <a:cs typeface="Calibri" charset="0"/>
                        </a:rPr>
                        <a:t>Términos de crédito atractivos</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1</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2</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3</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4</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5</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1</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2</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3</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4</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5</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8"/>
                  </a:ext>
                </a:extLst>
              </a:tr>
              <a:tr h="208800">
                <a:tc>
                  <a:txBody>
                    <a:bodyPr/>
                    <a:lstStyle/>
                    <a:p>
                      <a:r>
                        <a:rPr lang="es-ES_tradnl" sz="900" dirty="0">
                          <a:latin typeface="Calibri" charset="0"/>
                          <a:ea typeface="Calibri" charset="0"/>
                          <a:cs typeface="Calibri" charset="0"/>
                        </a:rPr>
                        <a:t>Habilidades de los vendedores</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1</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2</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3</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4</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5</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1</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2</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3</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4</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5</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9"/>
                  </a:ext>
                </a:extLst>
              </a:tr>
              <a:tr h="208800">
                <a:tc>
                  <a:txBody>
                    <a:bodyPr/>
                    <a:lstStyle/>
                    <a:p>
                      <a:r>
                        <a:rPr lang="es-ES_tradnl" sz="900" dirty="0">
                          <a:latin typeface="Calibri" charset="0"/>
                          <a:ea typeface="Calibri" charset="0"/>
                          <a:cs typeface="Calibri" charset="0"/>
                        </a:rPr>
                        <a:t>Despachadores serviciales</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1</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2</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3</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4</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5</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1</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2</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3</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4</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5</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0"/>
                  </a:ext>
                </a:extLst>
              </a:tr>
              <a:tr h="208800">
                <a:tc>
                  <a:txBody>
                    <a:bodyPr/>
                    <a:lstStyle/>
                    <a:p>
                      <a:r>
                        <a:rPr lang="es-ES_tradnl" sz="900" dirty="0">
                          <a:latin typeface="Calibri" charset="0"/>
                          <a:ea typeface="Calibri" charset="0"/>
                          <a:cs typeface="Calibri" charset="0"/>
                        </a:rPr>
                        <a:t>Conductores</a:t>
                      </a:r>
                      <a:r>
                        <a:rPr lang="es-ES_tradnl" sz="900" baseline="0" dirty="0">
                          <a:latin typeface="Calibri" charset="0"/>
                          <a:ea typeface="Calibri" charset="0"/>
                          <a:cs typeface="Calibri" charset="0"/>
                        </a:rPr>
                        <a:t> corteses</a:t>
                      </a:r>
                      <a:endParaRPr lang="es-ES_tradnl" sz="900" dirty="0">
                        <a:latin typeface="Calibri" charset="0"/>
                        <a:ea typeface="Calibri" charset="0"/>
                        <a:cs typeface="Calibri" charset="0"/>
                      </a:endParaRP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1</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2</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3</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4</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5</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1</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2</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3</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4</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5</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1"/>
                  </a:ext>
                </a:extLst>
              </a:tr>
              <a:tr h="223723">
                <a:tc>
                  <a:txBody>
                    <a:bodyPr/>
                    <a:lstStyle/>
                    <a:p>
                      <a:r>
                        <a:rPr lang="es-ES_tradnl" sz="900" dirty="0">
                          <a:latin typeface="Calibri" charset="0"/>
                          <a:ea typeface="Calibri" charset="0"/>
                          <a:cs typeface="Calibri" charset="0"/>
                        </a:rPr>
                        <a:t>El proveedor resuelve problemas</a:t>
                      </a:r>
                      <a:r>
                        <a:rPr lang="es-ES_tradnl" sz="900" baseline="0" dirty="0">
                          <a:latin typeface="Calibri" charset="0"/>
                          <a:ea typeface="Calibri" charset="0"/>
                          <a:cs typeface="Calibri" charset="0"/>
                        </a:rPr>
                        <a:t> en forma justa y con rapidez</a:t>
                      </a:r>
                      <a:endParaRPr lang="es-ES_tradnl" sz="900" dirty="0">
                        <a:latin typeface="Calibri" charset="0"/>
                        <a:ea typeface="Calibri" charset="0"/>
                        <a:cs typeface="Calibri" charset="0"/>
                      </a:endParaRP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1</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2</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3</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4</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5</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1</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2</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3</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4</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s-ES_tradnl" sz="900" dirty="0">
                          <a:latin typeface="Calibri" charset="0"/>
                          <a:ea typeface="Calibri" charset="0"/>
                          <a:cs typeface="Calibri" charset="0"/>
                        </a:rPr>
                        <a:t>5</a:t>
                      </a:r>
                    </a:p>
                  </a:txBody>
                  <a:tcPr marL="20291" marR="20291" marT="10146" marB="1014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2"/>
                  </a:ext>
                </a:extLst>
              </a:tr>
            </a:tbl>
          </a:graphicData>
        </a:graphic>
      </p:graphicFrame>
      <p:sp>
        <p:nvSpPr>
          <p:cNvPr id="8" name="Rectángulo 7"/>
          <p:cNvSpPr/>
          <p:nvPr/>
        </p:nvSpPr>
        <p:spPr>
          <a:xfrm>
            <a:off x="1580273" y="4864656"/>
            <a:ext cx="5983449" cy="369332"/>
          </a:xfrm>
          <a:prstGeom prst="rect">
            <a:avLst/>
          </a:prstGeom>
        </p:spPr>
        <p:txBody>
          <a:bodyPr wrap="square" lIns="0" tIns="0" rIns="0" bIns="0">
            <a:spAutoFit/>
          </a:bodyPr>
          <a:lstStyle/>
          <a:p>
            <a:pPr>
              <a:spcAft>
                <a:spcPts val="1200"/>
              </a:spcAft>
              <a:defRPr/>
            </a:pPr>
            <a:r>
              <a:rPr lang="es-ES" sz="1200" dirty="0">
                <a:latin typeface="Calibri" charset="0"/>
                <a:ea typeface="Calibri" charset="0"/>
                <a:cs typeface="Calibri" charset="0"/>
              </a:rPr>
              <a:t>Por favor escriba cualquier otro punto no enlistado arriba que sea muy importante para usted al tomar su decisión de compra: </a:t>
            </a:r>
            <a:endParaRPr lang="es-ES_tradnl" sz="1200" dirty="0">
              <a:latin typeface="Calibri" charset="0"/>
              <a:ea typeface="Calibri" charset="0"/>
              <a:cs typeface="Calibri" charset="0"/>
            </a:endParaRPr>
          </a:p>
        </p:txBody>
      </p:sp>
      <p:sp>
        <p:nvSpPr>
          <p:cNvPr id="5" name="Rectángulo 4"/>
          <p:cNvSpPr/>
          <p:nvPr/>
        </p:nvSpPr>
        <p:spPr>
          <a:xfrm>
            <a:off x="898804" y="890600"/>
            <a:ext cx="2400529" cy="246221"/>
          </a:xfrm>
          <a:prstGeom prst="rect">
            <a:avLst/>
          </a:prstGeom>
        </p:spPr>
        <p:txBody>
          <a:bodyPr wrap="none" lIns="0" tIns="0" rIns="0" bIns="0">
            <a:spAutoFit/>
          </a:bodyPr>
          <a:lstStyle/>
          <a:p>
            <a:pPr>
              <a:spcAft>
                <a:spcPts val="1200"/>
              </a:spcAft>
              <a:defRPr/>
            </a:pPr>
            <a:r>
              <a:rPr lang="en-US" sz="1600" b="1" dirty="0">
                <a:solidFill>
                  <a:srgbClr val="EE4639"/>
                </a:solidFill>
                <a:latin typeface="Calibri" charset="0"/>
                <a:cs typeface="Calibri" charset="0"/>
              </a:rPr>
              <a:t>EJEMPLO DE CUESTIONARIO</a:t>
            </a:r>
          </a:p>
        </p:txBody>
      </p:sp>
      <p:sp>
        <p:nvSpPr>
          <p:cNvPr id="7"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a:cs typeface="Calibri"/>
              </a:rPr>
              <a:t>VOZ DEL CLIENTE</a:t>
            </a:r>
            <a:endParaRPr lang="es-PE" sz="1000" dirty="0">
              <a:solidFill>
                <a:schemeClr val="bg1">
                  <a:lumMod val="65000"/>
                </a:schemeClr>
              </a:solidFill>
              <a:latin typeface="Calibri" charset="0"/>
              <a:ea typeface="Calibri" charset="0"/>
              <a:cs typeface="Calibri" charset="0"/>
            </a:endParaRPr>
          </a:p>
        </p:txBody>
      </p:sp>
      <p:grpSp>
        <p:nvGrpSpPr>
          <p:cNvPr id="9" name="Agrupar 70">
            <a:extLst>
              <a:ext uri="{FF2B5EF4-FFF2-40B4-BE49-F238E27FC236}">
                <a16:creationId xmlns:a16="http://schemas.microsoft.com/office/drawing/2014/main" id="{A2F4AC59-31CD-4AC8-9139-11DF5AEE3C53}"/>
              </a:ext>
            </a:extLst>
          </p:cNvPr>
          <p:cNvGrpSpPr/>
          <p:nvPr/>
        </p:nvGrpSpPr>
        <p:grpSpPr>
          <a:xfrm>
            <a:off x="511902" y="912279"/>
            <a:ext cx="210869" cy="211672"/>
            <a:chOff x="511902" y="912278"/>
            <a:chExt cx="281320" cy="282391"/>
          </a:xfrm>
        </p:grpSpPr>
        <p:sp>
          <p:nvSpPr>
            <p:cNvPr id="10" name="Elipse 9">
              <a:extLst>
                <a:ext uri="{FF2B5EF4-FFF2-40B4-BE49-F238E27FC236}">
                  <a16:creationId xmlns:a16="http://schemas.microsoft.com/office/drawing/2014/main" id="{F35BCE1C-34B6-432E-BB13-8F20DB968333}"/>
                </a:ext>
              </a:extLst>
            </p:cNvPr>
            <p:cNvSpPr/>
            <p:nvPr/>
          </p:nvSpPr>
          <p:spPr>
            <a:xfrm rot="5400000">
              <a:off x="511366" y="912814"/>
              <a:ext cx="282391" cy="281320"/>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1" name="Imagen 10">
              <a:extLst>
                <a:ext uri="{FF2B5EF4-FFF2-40B4-BE49-F238E27FC236}">
                  <a16:creationId xmlns:a16="http://schemas.microsoft.com/office/drawing/2014/main" id="{353D7B50-FBFD-4426-9939-6298CCF89664}"/>
                </a:ext>
              </a:extLst>
            </p:cNvPr>
            <p:cNvPicPr>
              <a:picLocks noChangeAspect="1"/>
            </p:cNvPicPr>
            <p:nvPr/>
          </p:nvPicPr>
          <p:blipFill>
            <a:blip r:embed="rId3">
              <a:alphaModFix/>
              <a:lum bright="100000" contrast="100000"/>
            </a:blip>
            <a:stretch>
              <a:fillRect/>
            </a:stretch>
          </p:blipFill>
          <p:spPr>
            <a:xfrm rot="5400000">
              <a:off x="578093" y="979006"/>
              <a:ext cx="148937" cy="148937"/>
            </a:xfrm>
            <a:prstGeom prst="rect">
              <a:avLst/>
            </a:prstGeom>
          </p:spPr>
        </p:pic>
      </p:grpSp>
    </p:spTree>
    <p:extLst>
      <p:ext uri="{BB962C8B-B14F-4D97-AF65-F5344CB8AC3E}">
        <p14:creationId xmlns:p14="http://schemas.microsoft.com/office/powerpoint/2010/main" val="1927337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5993558" cy="1025409"/>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¿QUÉ ES </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LA SATISFACCIÓN DEL CLIENTE?</a:t>
            </a:r>
          </a:p>
          <a:p>
            <a:pPr>
              <a:lnSpc>
                <a:spcPct val="110000"/>
              </a:lnSpc>
              <a:defRPr/>
            </a:pPr>
            <a:endParaRPr lang="es-ES" sz="1600" dirty="0">
              <a:solidFill>
                <a:schemeClr val="bg1"/>
              </a:solidFill>
              <a:cs typeface="Calibri"/>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4003630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5993558" cy="658642"/>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Bold" charset="0"/>
                <a:ea typeface="Graphik Bold" charset="0"/>
                <a:cs typeface="Graphik Bold" charset="0"/>
              </a:rPr>
              <a:t>CTQ</a:t>
            </a:r>
          </a:p>
          <a:p>
            <a:pPr>
              <a:lnSpc>
                <a:spcPct val="110000"/>
              </a:lnSpc>
              <a:defRPr/>
            </a:pPr>
            <a:endParaRPr lang="es-ES" sz="1600" dirty="0">
              <a:solidFill>
                <a:schemeClr val="bg1"/>
              </a:solidFill>
              <a:cs typeface="Calibri"/>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20066220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a:cs typeface="Calibri"/>
              </a:rPr>
              <a:t>CTQ</a:t>
            </a:r>
            <a:endParaRPr lang="es-PE"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03238" y="920364"/>
            <a:ext cx="7269162" cy="246221"/>
          </a:xfrm>
          <a:prstGeom prst="rect">
            <a:avLst/>
          </a:prstGeom>
        </p:spPr>
        <p:txBody>
          <a:bodyPr wrap="square" lIns="0" tIns="0" rIns="0" bIns="0">
            <a:spAutoFit/>
          </a:bodyPr>
          <a:lstStyle/>
          <a:p>
            <a:pPr>
              <a:spcBef>
                <a:spcPct val="50000"/>
              </a:spcBef>
              <a:defRPr/>
            </a:pPr>
            <a:r>
              <a:rPr lang="es-PE" sz="1600" b="1" dirty="0">
                <a:latin typeface="Calibri" charset="0"/>
                <a:ea typeface="Calibri" charset="0"/>
                <a:cs typeface="Calibri" charset="0"/>
              </a:rPr>
              <a:t>IDENTIFICAR CLIENTES Y CTQ</a:t>
            </a:r>
            <a:endParaRPr lang="es-ES" sz="1600" b="1" dirty="0">
              <a:latin typeface="Calibri" charset="0"/>
              <a:ea typeface="Calibri" charset="0"/>
              <a:cs typeface="Calibri" charset="0"/>
            </a:endParaRPr>
          </a:p>
        </p:txBody>
      </p:sp>
      <p:sp>
        <p:nvSpPr>
          <p:cNvPr id="37" name="Rectángulo redondeado 36"/>
          <p:cNvSpPr/>
          <p:nvPr/>
        </p:nvSpPr>
        <p:spPr>
          <a:xfrm>
            <a:off x="6702668" y="1597025"/>
            <a:ext cx="1973019" cy="2743895"/>
          </a:xfrm>
          <a:prstGeom prst="roundRect">
            <a:avLst>
              <a:gd name="adj" fmla="val 74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rtlCol="0" anchor="t"/>
          <a:lstStyle/>
          <a:p>
            <a:pPr marL="4763" lvl="0" defTabSz="666750">
              <a:lnSpc>
                <a:spcPct val="90000"/>
              </a:lnSpc>
              <a:spcAft>
                <a:spcPts val="1200"/>
              </a:spcAft>
              <a:buClr>
                <a:schemeClr val="bg1"/>
              </a:buClr>
            </a:pPr>
            <a:r>
              <a:rPr lang="es-PE" sz="1400" b="1">
                <a:solidFill>
                  <a:schemeClr val="bg1"/>
                </a:solidFill>
                <a:latin typeface="Calibri" charset="0"/>
                <a:ea typeface="Calibri" charset="0"/>
                <a:cs typeface="Calibri" charset="0"/>
              </a:rPr>
              <a:t>TRADUCIR NECESIDADES / PROBLEMAS A CTQ´S</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Traducir necesidades a requerimientos (CTQ´s)</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Establecer especificaciones </a:t>
            </a:r>
            <a:br>
              <a:rPr lang="es-PE" sz="1400" dirty="0">
                <a:solidFill>
                  <a:schemeClr val="bg1"/>
                </a:solidFill>
                <a:latin typeface="Calibri" charset="0"/>
                <a:ea typeface="Calibri" charset="0"/>
                <a:cs typeface="Calibri" charset="0"/>
              </a:rPr>
            </a:br>
            <a:r>
              <a:rPr lang="es-PE" sz="1400" dirty="0">
                <a:solidFill>
                  <a:schemeClr val="bg1"/>
                </a:solidFill>
                <a:latin typeface="Calibri" charset="0"/>
                <a:ea typeface="Calibri" charset="0"/>
                <a:cs typeface="Calibri" charset="0"/>
              </a:rPr>
              <a:t>límite</a:t>
            </a:r>
          </a:p>
        </p:txBody>
      </p:sp>
      <p:sp>
        <p:nvSpPr>
          <p:cNvPr id="38" name="Elipse 37"/>
          <p:cNvSpPr/>
          <p:nvPr/>
        </p:nvSpPr>
        <p:spPr>
          <a:xfrm>
            <a:off x="6548855" y="2780935"/>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39" name="Elipse 38"/>
          <p:cNvSpPr/>
          <p:nvPr/>
        </p:nvSpPr>
        <p:spPr>
          <a:xfrm>
            <a:off x="6485090" y="276706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0" name="Triángulo 39"/>
          <p:cNvSpPr/>
          <p:nvPr/>
        </p:nvSpPr>
        <p:spPr>
          <a:xfrm rot="5400000">
            <a:off x="6668862" y="290778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1" name="Rectángulo redondeado 40"/>
          <p:cNvSpPr/>
          <p:nvPr/>
        </p:nvSpPr>
        <p:spPr>
          <a:xfrm>
            <a:off x="4640984" y="1597025"/>
            <a:ext cx="1973019" cy="2743895"/>
          </a:xfrm>
          <a:prstGeom prst="roundRect">
            <a:avLst>
              <a:gd name="adj" fmla="val 7402"/>
            </a:avLst>
          </a:prstGeom>
          <a:solidFill>
            <a:srgbClr val="714EA0"/>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rtlCol="0" anchor="t"/>
          <a:lstStyle/>
          <a:p>
            <a:pPr marL="4763" lvl="0" defTabSz="666750">
              <a:lnSpc>
                <a:spcPct val="90000"/>
              </a:lnSpc>
              <a:spcAft>
                <a:spcPts val="1200"/>
              </a:spcAft>
              <a:buClr>
                <a:schemeClr val="bg1"/>
              </a:buClr>
            </a:pPr>
            <a:r>
              <a:rPr lang="es-PE" sz="1400" b="1" dirty="0">
                <a:solidFill>
                  <a:schemeClr val="bg1"/>
                </a:solidFill>
                <a:latin typeface="Calibri" charset="0"/>
                <a:ea typeface="Calibri" charset="0"/>
                <a:cs typeface="Calibri" charset="0"/>
              </a:rPr>
              <a:t>RECOLECTAR NECESIDADES / PROBLEMAS DEL CLIENTE</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Recolectar VOC</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Organizar los problemas como necesidades</a:t>
            </a:r>
          </a:p>
        </p:txBody>
      </p:sp>
      <p:sp>
        <p:nvSpPr>
          <p:cNvPr id="42" name="Elipse 41"/>
          <p:cNvSpPr/>
          <p:nvPr/>
        </p:nvSpPr>
        <p:spPr>
          <a:xfrm>
            <a:off x="4491556" y="2780935"/>
            <a:ext cx="395709" cy="376075"/>
          </a:xfrm>
          <a:prstGeom prst="ellipse">
            <a:avLst/>
          </a:prstGeom>
          <a:solidFill>
            <a:srgbClr val="5E4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3" name="Elipse 42"/>
          <p:cNvSpPr/>
          <p:nvPr/>
        </p:nvSpPr>
        <p:spPr>
          <a:xfrm>
            <a:off x="4427790" y="276706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4" name="Triángulo 43"/>
          <p:cNvSpPr/>
          <p:nvPr/>
        </p:nvSpPr>
        <p:spPr>
          <a:xfrm rot="5400000">
            <a:off x="4611563" y="2907782"/>
            <a:ext cx="186870" cy="122381"/>
          </a:xfrm>
          <a:prstGeom prst="triangle">
            <a:avLst/>
          </a:prstGeom>
          <a:solidFill>
            <a:srgbClr val="714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5" name="Rectángulo redondeado 44"/>
          <p:cNvSpPr/>
          <p:nvPr/>
        </p:nvSpPr>
        <p:spPr>
          <a:xfrm>
            <a:off x="2579301" y="1597025"/>
            <a:ext cx="1973019" cy="2743895"/>
          </a:xfrm>
          <a:prstGeom prst="roundRect">
            <a:avLst>
              <a:gd name="adj" fmla="val 74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rtlCol="0" anchor="t"/>
          <a:lstStyle/>
          <a:p>
            <a:pPr marL="4763" lvl="0" defTabSz="666750">
              <a:lnSpc>
                <a:spcPct val="90000"/>
              </a:lnSpc>
              <a:spcAft>
                <a:spcPts val="1200"/>
              </a:spcAft>
              <a:buClr>
                <a:schemeClr val="bg1"/>
              </a:buClr>
            </a:pPr>
            <a:r>
              <a:rPr lang="es-PE" sz="1400" b="1" dirty="0">
                <a:solidFill>
                  <a:schemeClr val="bg1"/>
                </a:solidFill>
                <a:latin typeface="Calibri" charset="0"/>
                <a:ea typeface="Calibri" charset="0"/>
                <a:cs typeface="Calibri" charset="0"/>
              </a:rPr>
              <a:t>DESARROLLAR PLAN DE INVESTIGACIÓN DE VOC</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Identificar el Método de investigación</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Desarrollar Plan </a:t>
            </a:r>
            <a:br>
              <a:rPr lang="es-PE" sz="1400" dirty="0">
                <a:solidFill>
                  <a:schemeClr val="bg1"/>
                </a:solidFill>
                <a:latin typeface="Calibri" charset="0"/>
                <a:ea typeface="Calibri" charset="0"/>
                <a:cs typeface="Calibri" charset="0"/>
              </a:rPr>
            </a:br>
            <a:r>
              <a:rPr lang="es-PE" sz="1400" dirty="0">
                <a:solidFill>
                  <a:schemeClr val="bg1"/>
                </a:solidFill>
                <a:latin typeface="Calibri" charset="0"/>
                <a:ea typeface="Calibri" charset="0"/>
                <a:cs typeface="Calibri" charset="0"/>
              </a:rPr>
              <a:t>de Investigación</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Desarrollar preguntas para </a:t>
            </a:r>
            <a:br>
              <a:rPr lang="es-PE" sz="1400" dirty="0">
                <a:solidFill>
                  <a:schemeClr val="bg1"/>
                </a:solidFill>
                <a:latin typeface="Calibri" charset="0"/>
                <a:ea typeface="Calibri" charset="0"/>
                <a:cs typeface="Calibri" charset="0"/>
              </a:rPr>
            </a:br>
            <a:r>
              <a:rPr lang="es-PE" sz="1400" dirty="0">
                <a:solidFill>
                  <a:schemeClr val="bg1"/>
                </a:solidFill>
                <a:latin typeface="Calibri" charset="0"/>
                <a:ea typeface="Calibri" charset="0"/>
                <a:cs typeface="Calibri" charset="0"/>
              </a:rPr>
              <a:t>el VOC</a:t>
            </a:r>
          </a:p>
        </p:txBody>
      </p:sp>
      <p:sp>
        <p:nvSpPr>
          <p:cNvPr id="46" name="Elipse 45"/>
          <p:cNvSpPr/>
          <p:nvPr/>
        </p:nvSpPr>
        <p:spPr>
          <a:xfrm>
            <a:off x="2419625" y="2780935"/>
            <a:ext cx="395709" cy="376075"/>
          </a:xfrm>
          <a:prstGeom prst="ellipse">
            <a:avLst/>
          </a:prstGeom>
          <a:solidFill>
            <a:srgbClr val="C73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7" name="Elipse 46"/>
          <p:cNvSpPr/>
          <p:nvPr/>
        </p:nvSpPr>
        <p:spPr>
          <a:xfrm>
            <a:off x="2355860" y="276706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8" name="Triángulo 47"/>
          <p:cNvSpPr/>
          <p:nvPr/>
        </p:nvSpPr>
        <p:spPr>
          <a:xfrm rot="5400000">
            <a:off x="2539633" y="290778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9" name="Rectángulo redondeado 48"/>
          <p:cNvSpPr/>
          <p:nvPr/>
        </p:nvSpPr>
        <p:spPr>
          <a:xfrm>
            <a:off x="517617" y="1597025"/>
            <a:ext cx="1973019" cy="2743895"/>
          </a:xfrm>
          <a:prstGeom prst="roundRect">
            <a:avLst>
              <a:gd name="adj" fmla="val 74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rtlCol="0" anchor="t"/>
          <a:lstStyle/>
          <a:p>
            <a:pPr lvl="0" defTabSz="666750">
              <a:lnSpc>
                <a:spcPct val="90000"/>
              </a:lnSpc>
              <a:spcAft>
                <a:spcPts val="1200"/>
              </a:spcAft>
              <a:buClr>
                <a:schemeClr val="bg1"/>
              </a:buClr>
            </a:pPr>
            <a:r>
              <a:rPr lang="es-PE" sz="1400" b="1" dirty="0">
                <a:solidFill>
                  <a:schemeClr val="bg1"/>
                </a:solidFill>
                <a:latin typeface="Calibri" charset="0"/>
                <a:ea typeface="Calibri" charset="0"/>
                <a:cs typeface="Calibri" charset="0"/>
              </a:rPr>
              <a:t>CONOCIENDO </a:t>
            </a:r>
            <a:br>
              <a:rPr lang="es-PE" sz="1400" b="1" dirty="0">
                <a:solidFill>
                  <a:schemeClr val="bg1"/>
                </a:solidFill>
                <a:latin typeface="Calibri" charset="0"/>
                <a:ea typeface="Calibri" charset="0"/>
                <a:cs typeface="Calibri" charset="0"/>
              </a:rPr>
            </a:br>
            <a:r>
              <a:rPr lang="es-PE" sz="1400" b="1" dirty="0">
                <a:solidFill>
                  <a:schemeClr val="bg1"/>
                </a:solidFill>
                <a:latin typeface="Calibri" charset="0"/>
                <a:ea typeface="Calibri" charset="0"/>
                <a:cs typeface="Calibri" charset="0"/>
              </a:rPr>
              <a:t>AL CLIENTE</a:t>
            </a:r>
          </a:p>
          <a:p>
            <a:pPr marL="136525" lvl="0" indent="-136525"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Por qué necesitamos conocerlo?</a:t>
            </a:r>
          </a:p>
          <a:p>
            <a:pPr marL="136525" lvl="0" indent="-136525"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Revisión de la ecuación del cliente</a:t>
            </a:r>
          </a:p>
          <a:p>
            <a:pPr marL="136525" lvl="0" indent="-136525"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Desarrollar SIPOC</a:t>
            </a:r>
          </a:p>
          <a:p>
            <a:pPr marL="136525" lvl="0" indent="-136525"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Segmentar al cliente</a:t>
            </a:r>
          </a:p>
        </p:txBody>
      </p:sp>
      <p:sp>
        <p:nvSpPr>
          <p:cNvPr id="50" name="Elipse 49"/>
          <p:cNvSpPr/>
          <p:nvPr/>
        </p:nvSpPr>
        <p:spPr>
          <a:xfrm>
            <a:off x="365364" y="2780935"/>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51" name="Elipse 50"/>
          <p:cNvSpPr/>
          <p:nvPr/>
        </p:nvSpPr>
        <p:spPr>
          <a:xfrm>
            <a:off x="301599" y="276706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52" name="Triángulo 51"/>
          <p:cNvSpPr/>
          <p:nvPr/>
        </p:nvSpPr>
        <p:spPr>
          <a:xfrm rot="5400000">
            <a:off x="485372" y="290778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Tree>
    <p:extLst>
      <p:ext uri="{BB962C8B-B14F-4D97-AF65-F5344CB8AC3E}">
        <p14:creationId xmlns:p14="http://schemas.microsoft.com/office/powerpoint/2010/main" val="2034757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32489" y="890486"/>
            <a:ext cx="7269162" cy="246221"/>
          </a:xfrm>
          <a:prstGeom prst="rect">
            <a:avLst/>
          </a:prstGeom>
        </p:spPr>
        <p:txBody>
          <a:bodyPr wrap="square" lIns="0" tIns="0" rIns="0" bIns="0">
            <a:spAutoFit/>
          </a:bodyPr>
          <a:lstStyle/>
          <a:p>
            <a:pPr>
              <a:spcBef>
                <a:spcPct val="50000"/>
              </a:spcBef>
              <a:defRPr/>
            </a:pPr>
            <a:r>
              <a:rPr lang="es-PE" sz="1600" b="1" dirty="0">
                <a:solidFill>
                  <a:srgbClr val="EE4639"/>
                </a:solidFill>
                <a:latin typeface="Calibri" charset="0"/>
                <a:cs typeface="Calibri" charset="0"/>
              </a:rPr>
              <a:t>TABULAR LOS PROBLEMAS DE LOS CLIENTES</a:t>
            </a:r>
            <a:endParaRPr lang="es-ES" sz="1600" b="1" dirty="0">
              <a:solidFill>
                <a:srgbClr val="EE4639"/>
              </a:solidFill>
              <a:latin typeface="Calibri" charset="0"/>
              <a:cs typeface="Calibri" charset="0"/>
            </a:endParaRPr>
          </a:p>
        </p:txBody>
      </p:sp>
      <p:sp>
        <p:nvSpPr>
          <p:cNvPr id="4" name="Rectángulo 3"/>
          <p:cNvSpPr/>
          <p:nvPr/>
        </p:nvSpPr>
        <p:spPr>
          <a:xfrm>
            <a:off x="503238" y="1730351"/>
            <a:ext cx="2087562" cy="246221"/>
          </a:xfrm>
          <a:prstGeom prst="rect">
            <a:avLst/>
          </a:prstGeom>
        </p:spPr>
        <p:txBody>
          <a:bodyPr wrap="square" lIns="0" tIns="0" rIns="0" bIns="0">
            <a:spAutoFit/>
          </a:bodyPr>
          <a:lstStyle/>
          <a:p>
            <a:r>
              <a:rPr lang="es-PE" sz="1600" b="1" dirty="0">
                <a:latin typeface="Calibri" charset="0"/>
                <a:ea typeface="Calibri" charset="0"/>
                <a:cs typeface="Calibri" charset="0"/>
              </a:rPr>
              <a:t>Categoría de problemas</a:t>
            </a:r>
          </a:p>
        </p:txBody>
      </p:sp>
      <p:sp>
        <p:nvSpPr>
          <p:cNvPr id="24" name="Rectángulo 23"/>
          <p:cNvSpPr/>
          <p:nvPr/>
        </p:nvSpPr>
        <p:spPr>
          <a:xfrm>
            <a:off x="1582543" y="2976129"/>
            <a:ext cx="918254" cy="246221"/>
          </a:xfrm>
          <a:prstGeom prst="rect">
            <a:avLst/>
          </a:prstGeom>
        </p:spPr>
        <p:txBody>
          <a:bodyPr wrap="square" lIns="0" tIns="0" rIns="0" bIns="0">
            <a:spAutoFit/>
          </a:bodyPr>
          <a:lstStyle/>
          <a:p>
            <a:r>
              <a:rPr lang="es-PE" sz="1600" b="1" dirty="0">
                <a:latin typeface="Calibri" charset="0"/>
                <a:ea typeface="Calibri" charset="0"/>
                <a:cs typeface="Calibri" charset="0"/>
              </a:rPr>
              <a:t>Problemas</a:t>
            </a:r>
          </a:p>
        </p:txBody>
      </p:sp>
      <p:sp>
        <p:nvSpPr>
          <p:cNvPr id="25" name="Abrir llave 24"/>
          <p:cNvSpPr/>
          <p:nvPr/>
        </p:nvSpPr>
        <p:spPr>
          <a:xfrm>
            <a:off x="2633358" y="2215777"/>
            <a:ext cx="127721" cy="1701036"/>
          </a:xfrm>
          <a:prstGeom prst="leftBrace">
            <a:avLst>
              <a:gd name="adj1" fmla="val 27787"/>
              <a:gd name="adj2" fmla="val 50283"/>
            </a:avLst>
          </a:prstGeom>
          <a:ln w="19050">
            <a:solidFill>
              <a:srgbClr val="8087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23" name="Rectángulo redondeado 22"/>
          <p:cNvSpPr/>
          <p:nvPr/>
        </p:nvSpPr>
        <p:spPr>
          <a:xfrm>
            <a:off x="2893643" y="3415808"/>
            <a:ext cx="1838973" cy="501005"/>
          </a:xfrm>
          <a:prstGeom prst="roundRect">
            <a:avLst>
              <a:gd name="adj" fmla="val 7402"/>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dirty="0">
                <a:latin typeface="Calibri" charset="0"/>
                <a:ea typeface="Calibri" charset="0"/>
                <a:cs typeface="Calibri" charset="0"/>
              </a:rPr>
              <a:t>Respuesta del cliente</a:t>
            </a:r>
          </a:p>
        </p:txBody>
      </p:sp>
      <p:sp>
        <p:nvSpPr>
          <p:cNvPr id="26" name="Rectángulo redondeado 25"/>
          <p:cNvSpPr/>
          <p:nvPr/>
        </p:nvSpPr>
        <p:spPr>
          <a:xfrm>
            <a:off x="4865180" y="3415808"/>
            <a:ext cx="1838973" cy="501005"/>
          </a:xfrm>
          <a:prstGeom prst="roundRect">
            <a:avLst>
              <a:gd name="adj" fmla="val 7402"/>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a:latin typeface="Calibri" charset="0"/>
                <a:ea typeface="Calibri" charset="0"/>
                <a:cs typeface="Calibri" charset="0"/>
              </a:rPr>
              <a:t>Respuesta del cliente</a:t>
            </a:r>
            <a:endParaRPr lang="es-PE" sz="1400" dirty="0">
              <a:latin typeface="Calibri" charset="0"/>
              <a:ea typeface="Calibri" charset="0"/>
              <a:cs typeface="Calibri" charset="0"/>
            </a:endParaRPr>
          </a:p>
        </p:txBody>
      </p:sp>
      <p:sp>
        <p:nvSpPr>
          <p:cNvPr id="27" name="Rectángulo redondeado 26"/>
          <p:cNvSpPr/>
          <p:nvPr/>
        </p:nvSpPr>
        <p:spPr>
          <a:xfrm>
            <a:off x="6836714" y="3415808"/>
            <a:ext cx="1838973" cy="501005"/>
          </a:xfrm>
          <a:prstGeom prst="roundRect">
            <a:avLst>
              <a:gd name="adj" fmla="val 7402"/>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a:latin typeface="Calibri" charset="0"/>
                <a:ea typeface="Calibri" charset="0"/>
                <a:cs typeface="Calibri" charset="0"/>
              </a:rPr>
              <a:t>Respuesta del cliente</a:t>
            </a:r>
            <a:endParaRPr lang="es-PE" sz="1400" dirty="0">
              <a:latin typeface="Calibri" charset="0"/>
              <a:ea typeface="Calibri" charset="0"/>
              <a:cs typeface="Calibri" charset="0"/>
            </a:endParaRPr>
          </a:p>
        </p:txBody>
      </p:sp>
      <p:sp>
        <p:nvSpPr>
          <p:cNvPr id="28" name="Rectángulo redondeado 27"/>
          <p:cNvSpPr/>
          <p:nvPr/>
        </p:nvSpPr>
        <p:spPr>
          <a:xfrm>
            <a:off x="2893643" y="2808681"/>
            <a:ext cx="1838973" cy="501005"/>
          </a:xfrm>
          <a:prstGeom prst="roundRect">
            <a:avLst>
              <a:gd name="adj" fmla="val 7402"/>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dirty="0">
                <a:latin typeface="Calibri" charset="0"/>
                <a:ea typeface="Calibri" charset="0"/>
                <a:cs typeface="Calibri" charset="0"/>
              </a:rPr>
              <a:t>Respuesta del cliente</a:t>
            </a:r>
          </a:p>
        </p:txBody>
      </p:sp>
      <p:sp>
        <p:nvSpPr>
          <p:cNvPr id="29" name="Rectángulo redondeado 28"/>
          <p:cNvSpPr/>
          <p:nvPr/>
        </p:nvSpPr>
        <p:spPr>
          <a:xfrm>
            <a:off x="4865180" y="2808681"/>
            <a:ext cx="1838973" cy="501005"/>
          </a:xfrm>
          <a:prstGeom prst="roundRect">
            <a:avLst>
              <a:gd name="adj" fmla="val 7402"/>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a:latin typeface="Calibri" charset="0"/>
                <a:ea typeface="Calibri" charset="0"/>
                <a:cs typeface="Calibri" charset="0"/>
              </a:rPr>
              <a:t>Respuesta del cliente</a:t>
            </a:r>
            <a:endParaRPr lang="es-PE" sz="1400" dirty="0">
              <a:latin typeface="Calibri" charset="0"/>
              <a:ea typeface="Calibri" charset="0"/>
              <a:cs typeface="Calibri" charset="0"/>
            </a:endParaRPr>
          </a:p>
        </p:txBody>
      </p:sp>
      <p:sp>
        <p:nvSpPr>
          <p:cNvPr id="30" name="Rectángulo redondeado 29"/>
          <p:cNvSpPr/>
          <p:nvPr/>
        </p:nvSpPr>
        <p:spPr>
          <a:xfrm>
            <a:off x="6836714" y="2808681"/>
            <a:ext cx="1838973" cy="501005"/>
          </a:xfrm>
          <a:prstGeom prst="roundRect">
            <a:avLst>
              <a:gd name="adj" fmla="val 7402"/>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a:latin typeface="Calibri" charset="0"/>
                <a:ea typeface="Calibri" charset="0"/>
                <a:cs typeface="Calibri" charset="0"/>
              </a:rPr>
              <a:t>Respuesta del cliente</a:t>
            </a:r>
            <a:endParaRPr lang="es-PE" sz="1400" dirty="0">
              <a:latin typeface="Calibri" charset="0"/>
              <a:ea typeface="Calibri" charset="0"/>
              <a:cs typeface="Calibri" charset="0"/>
            </a:endParaRPr>
          </a:p>
        </p:txBody>
      </p:sp>
      <p:sp>
        <p:nvSpPr>
          <p:cNvPr id="31" name="Rectángulo redondeado 30"/>
          <p:cNvSpPr/>
          <p:nvPr/>
        </p:nvSpPr>
        <p:spPr>
          <a:xfrm>
            <a:off x="2893643" y="2201554"/>
            <a:ext cx="1838973" cy="501005"/>
          </a:xfrm>
          <a:prstGeom prst="roundRect">
            <a:avLst>
              <a:gd name="adj" fmla="val 7402"/>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dirty="0">
                <a:latin typeface="Calibri" charset="0"/>
                <a:ea typeface="Calibri" charset="0"/>
                <a:cs typeface="Calibri" charset="0"/>
              </a:rPr>
              <a:t>Respuesta del cliente</a:t>
            </a:r>
          </a:p>
        </p:txBody>
      </p:sp>
      <p:sp>
        <p:nvSpPr>
          <p:cNvPr id="32" name="Rectángulo redondeado 31"/>
          <p:cNvSpPr/>
          <p:nvPr/>
        </p:nvSpPr>
        <p:spPr>
          <a:xfrm>
            <a:off x="4865180" y="2201554"/>
            <a:ext cx="1838973" cy="501005"/>
          </a:xfrm>
          <a:prstGeom prst="roundRect">
            <a:avLst>
              <a:gd name="adj" fmla="val 7402"/>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a:latin typeface="Calibri" charset="0"/>
                <a:ea typeface="Calibri" charset="0"/>
                <a:cs typeface="Calibri" charset="0"/>
              </a:rPr>
              <a:t>Respuesta del cliente</a:t>
            </a:r>
            <a:endParaRPr lang="es-PE" sz="1400" dirty="0">
              <a:latin typeface="Calibri" charset="0"/>
              <a:ea typeface="Calibri" charset="0"/>
              <a:cs typeface="Calibri" charset="0"/>
            </a:endParaRPr>
          </a:p>
        </p:txBody>
      </p:sp>
      <p:sp>
        <p:nvSpPr>
          <p:cNvPr id="33" name="Rectángulo redondeado 32"/>
          <p:cNvSpPr/>
          <p:nvPr/>
        </p:nvSpPr>
        <p:spPr>
          <a:xfrm>
            <a:off x="6836714" y="2201554"/>
            <a:ext cx="1838973" cy="501005"/>
          </a:xfrm>
          <a:prstGeom prst="roundRect">
            <a:avLst>
              <a:gd name="adj" fmla="val 7402"/>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a:latin typeface="Calibri" charset="0"/>
                <a:ea typeface="Calibri" charset="0"/>
                <a:cs typeface="Calibri" charset="0"/>
              </a:rPr>
              <a:t>Respuesta del cliente</a:t>
            </a:r>
            <a:endParaRPr lang="es-PE" sz="1400" dirty="0">
              <a:latin typeface="Calibri" charset="0"/>
              <a:ea typeface="Calibri" charset="0"/>
              <a:cs typeface="Calibri" charset="0"/>
            </a:endParaRPr>
          </a:p>
        </p:txBody>
      </p:sp>
      <p:sp>
        <p:nvSpPr>
          <p:cNvPr id="34" name="Rectángulo redondeado 33"/>
          <p:cNvSpPr/>
          <p:nvPr/>
        </p:nvSpPr>
        <p:spPr>
          <a:xfrm>
            <a:off x="2893643" y="1602960"/>
            <a:ext cx="1838973" cy="501005"/>
          </a:xfrm>
          <a:prstGeom prst="roundRect">
            <a:avLst>
              <a:gd name="adj" fmla="val 7402"/>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latin typeface="Calibri" charset="0"/>
                <a:ea typeface="Calibri" charset="0"/>
                <a:cs typeface="Calibri" charset="0"/>
              </a:rPr>
              <a:t>TIEMPO </a:t>
            </a:r>
          </a:p>
          <a:p>
            <a:pPr algn="ctr" eaLnBrk="1" hangingPunct="1">
              <a:defRPr/>
            </a:pPr>
            <a:r>
              <a:rPr lang="es-PE" sz="1400" b="1" dirty="0">
                <a:latin typeface="Calibri" charset="0"/>
                <a:ea typeface="Calibri" charset="0"/>
                <a:cs typeface="Calibri" charset="0"/>
              </a:rPr>
              <a:t>DE ESPERA</a:t>
            </a:r>
          </a:p>
        </p:txBody>
      </p:sp>
      <p:sp>
        <p:nvSpPr>
          <p:cNvPr id="35" name="Rectángulo redondeado 34"/>
          <p:cNvSpPr/>
          <p:nvPr/>
        </p:nvSpPr>
        <p:spPr>
          <a:xfrm>
            <a:off x="4865180" y="1602960"/>
            <a:ext cx="1838973" cy="501005"/>
          </a:xfrm>
          <a:prstGeom prst="roundRect">
            <a:avLst>
              <a:gd name="adj" fmla="val 7402"/>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latin typeface="Calibri" charset="0"/>
                <a:ea typeface="Calibri" charset="0"/>
                <a:cs typeface="Calibri" charset="0"/>
              </a:rPr>
              <a:t>RESPUESTA EQUIVOCADA</a:t>
            </a:r>
          </a:p>
        </p:txBody>
      </p:sp>
      <p:sp>
        <p:nvSpPr>
          <p:cNvPr id="36" name="Rectángulo redondeado 35"/>
          <p:cNvSpPr/>
          <p:nvPr/>
        </p:nvSpPr>
        <p:spPr>
          <a:xfrm>
            <a:off x="6836714" y="1602960"/>
            <a:ext cx="1838973" cy="501005"/>
          </a:xfrm>
          <a:prstGeom prst="roundRect">
            <a:avLst>
              <a:gd name="adj" fmla="val 7402"/>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latin typeface="Calibri" charset="0"/>
                <a:ea typeface="Calibri" charset="0"/>
                <a:cs typeface="Calibri" charset="0"/>
              </a:rPr>
              <a:t>LLAMADA TRANSFERIDA</a:t>
            </a:r>
          </a:p>
        </p:txBody>
      </p:sp>
      <p:sp>
        <p:nvSpPr>
          <p:cNvPr id="19"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a:cs typeface="Calibri"/>
              </a:rPr>
              <a:t>CTQ</a:t>
            </a:r>
            <a:endParaRPr lang="es-PE" sz="1000" dirty="0">
              <a:solidFill>
                <a:schemeClr val="bg1">
                  <a:lumMod val="65000"/>
                </a:schemeClr>
              </a:solidFill>
              <a:latin typeface="Calibri" charset="0"/>
              <a:ea typeface="Calibri" charset="0"/>
              <a:cs typeface="Calibri" charset="0"/>
            </a:endParaRPr>
          </a:p>
        </p:txBody>
      </p:sp>
      <p:grpSp>
        <p:nvGrpSpPr>
          <p:cNvPr id="20" name="Agrupar 70">
            <a:extLst>
              <a:ext uri="{FF2B5EF4-FFF2-40B4-BE49-F238E27FC236}">
                <a16:creationId xmlns:a16="http://schemas.microsoft.com/office/drawing/2014/main" id="{FAC2C71F-F8E1-4CB3-83AA-9B97F8C70BF3}"/>
              </a:ext>
            </a:extLst>
          </p:cNvPr>
          <p:cNvGrpSpPr/>
          <p:nvPr/>
        </p:nvGrpSpPr>
        <p:grpSpPr>
          <a:xfrm>
            <a:off x="511902" y="912279"/>
            <a:ext cx="210869" cy="211672"/>
            <a:chOff x="511902" y="912278"/>
            <a:chExt cx="281320" cy="282391"/>
          </a:xfrm>
        </p:grpSpPr>
        <p:sp>
          <p:nvSpPr>
            <p:cNvPr id="21" name="Elipse 20">
              <a:extLst>
                <a:ext uri="{FF2B5EF4-FFF2-40B4-BE49-F238E27FC236}">
                  <a16:creationId xmlns:a16="http://schemas.microsoft.com/office/drawing/2014/main" id="{9F5BE669-FA88-4293-9D58-4485CE5B544E}"/>
                </a:ext>
              </a:extLst>
            </p:cNvPr>
            <p:cNvSpPr/>
            <p:nvPr/>
          </p:nvSpPr>
          <p:spPr>
            <a:xfrm rot="5400000">
              <a:off x="511366" y="912814"/>
              <a:ext cx="282391" cy="281320"/>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2" name="Imagen 21">
              <a:extLst>
                <a:ext uri="{FF2B5EF4-FFF2-40B4-BE49-F238E27FC236}">
                  <a16:creationId xmlns:a16="http://schemas.microsoft.com/office/drawing/2014/main" id="{A044F668-84BD-482A-A73E-734DECFF4370}"/>
                </a:ext>
              </a:extLst>
            </p:cNvPr>
            <p:cNvPicPr>
              <a:picLocks noChangeAspect="1"/>
            </p:cNvPicPr>
            <p:nvPr/>
          </p:nvPicPr>
          <p:blipFill>
            <a:blip r:embed="rId3">
              <a:alphaModFix/>
              <a:lum bright="100000" contrast="100000"/>
            </a:blip>
            <a:stretch>
              <a:fillRect/>
            </a:stretch>
          </p:blipFill>
          <p:spPr>
            <a:xfrm rot="5400000">
              <a:off x="578093" y="979006"/>
              <a:ext cx="148937" cy="148937"/>
            </a:xfrm>
            <a:prstGeom prst="rect">
              <a:avLst/>
            </a:prstGeom>
          </p:spPr>
        </p:pic>
      </p:grpSp>
    </p:spTree>
    <p:extLst>
      <p:ext uri="{BB962C8B-B14F-4D97-AF65-F5344CB8AC3E}">
        <p14:creationId xmlns:p14="http://schemas.microsoft.com/office/powerpoint/2010/main" val="446110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a:cs typeface="Calibri"/>
              </a:rPr>
              <a:t>CTQ</a:t>
            </a:r>
            <a:endParaRPr lang="es-PE" sz="1000" dirty="0">
              <a:solidFill>
                <a:schemeClr val="bg1">
                  <a:lumMod val="65000"/>
                </a:schemeClr>
              </a:solidFill>
              <a:latin typeface="Calibri" charset="0"/>
              <a:ea typeface="Calibri" charset="0"/>
              <a:cs typeface="Calibri" charset="0"/>
            </a:endParaRPr>
          </a:p>
        </p:txBody>
      </p:sp>
      <p:pic>
        <p:nvPicPr>
          <p:cNvPr id="3" name="Imagen 2">
            <a:extLst>
              <a:ext uri="{FF2B5EF4-FFF2-40B4-BE49-F238E27FC236}">
                <a16:creationId xmlns:a16="http://schemas.microsoft.com/office/drawing/2014/main" id="{FC758CDB-6484-4373-9FCB-ACFCF718A793}"/>
              </a:ext>
            </a:extLst>
          </p:cNvPr>
          <p:cNvPicPr>
            <a:picLocks noChangeAspect="1"/>
          </p:cNvPicPr>
          <p:nvPr/>
        </p:nvPicPr>
        <p:blipFill>
          <a:blip r:embed="rId3"/>
          <a:stretch>
            <a:fillRect/>
          </a:stretch>
        </p:blipFill>
        <p:spPr>
          <a:xfrm>
            <a:off x="503238" y="1573053"/>
            <a:ext cx="8083079" cy="2602823"/>
          </a:xfrm>
          <a:prstGeom prst="rect">
            <a:avLst/>
          </a:prstGeom>
        </p:spPr>
      </p:pic>
      <p:sp>
        <p:nvSpPr>
          <p:cNvPr id="20" name="Rectángulo 19">
            <a:extLst>
              <a:ext uri="{FF2B5EF4-FFF2-40B4-BE49-F238E27FC236}">
                <a16:creationId xmlns:a16="http://schemas.microsoft.com/office/drawing/2014/main" id="{48F9DCF5-C094-4F64-9FB3-5F84BE68F234}"/>
              </a:ext>
            </a:extLst>
          </p:cNvPr>
          <p:cNvSpPr/>
          <p:nvPr/>
        </p:nvSpPr>
        <p:spPr>
          <a:xfrm>
            <a:off x="832489" y="890486"/>
            <a:ext cx="7269162" cy="246221"/>
          </a:xfrm>
          <a:prstGeom prst="rect">
            <a:avLst/>
          </a:prstGeom>
        </p:spPr>
        <p:txBody>
          <a:bodyPr wrap="square" lIns="0" tIns="0" rIns="0" bIns="0">
            <a:spAutoFit/>
          </a:bodyPr>
          <a:lstStyle/>
          <a:p>
            <a:pPr>
              <a:spcBef>
                <a:spcPct val="50000"/>
              </a:spcBef>
              <a:defRPr/>
            </a:pPr>
            <a:r>
              <a:rPr lang="es-PE" sz="1600" b="1" dirty="0">
                <a:solidFill>
                  <a:srgbClr val="EE4639"/>
                </a:solidFill>
                <a:latin typeface="Calibri" charset="0"/>
                <a:cs typeface="Calibri" charset="0"/>
              </a:rPr>
              <a:t>EJEMPLO: TABULAR LOS PROBLEMAS DE LOS CLIENTES</a:t>
            </a:r>
            <a:endParaRPr lang="es-ES" sz="1600" b="1" dirty="0">
              <a:solidFill>
                <a:srgbClr val="EE4639"/>
              </a:solidFill>
              <a:latin typeface="Calibri" charset="0"/>
              <a:cs typeface="Calibri" charset="0"/>
            </a:endParaRPr>
          </a:p>
        </p:txBody>
      </p:sp>
      <p:grpSp>
        <p:nvGrpSpPr>
          <p:cNvPr id="21" name="Agrupar 70">
            <a:extLst>
              <a:ext uri="{FF2B5EF4-FFF2-40B4-BE49-F238E27FC236}">
                <a16:creationId xmlns:a16="http://schemas.microsoft.com/office/drawing/2014/main" id="{F2C13D2D-9DC6-4238-BF1B-496B37546562}"/>
              </a:ext>
            </a:extLst>
          </p:cNvPr>
          <p:cNvGrpSpPr/>
          <p:nvPr/>
        </p:nvGrpSpPr>
        <p:grpSpPr>
          <a:xfrm>
            <a:off x="511902" y="912279"/>
            <a:ext cx="210869" cy="211672"/>
            <a:chOff x="511902" y="912278"/>
            <a:chExt cx="281320" cy="282391"/>
          </a:xfrm>
        </p:grpSpPr>
        <p:sp>
          <p:nvSpPr>
            <p:cNvPr id="22" name="Elipse 21">
              <a:extLst>
                <a:ext uri="{FF2B5EF4-FFF2-40B4-BE49-F238E27FC236}">
                  <a16:creationId xmlns:a16="http://schemas.microsoft.com/office/drawing/2014/main" id="{3DF60169-DB41-4475-B6C4-0BF34231A1FF}"/>
                </a:ext>
              </a:extLst>
            </p:cNvPr>
            <p:cNvSpPr/>
            <p:nvPr/>
          </p:nvSpPr>
          <p:spPr>
            <a:xfrm rot="5400000">
              <a:off x="511366" y="912814"/>
              <a:ext cx="282391" cy="281320"/>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7" name="Imagen 36">
              <a:extLst>
                <a:ext uri="{FF2B5EF4-FFF2-40B4-BE49-F238E27FC236}">
                  <a16:creationId xmlns:a16="http://schemas.microsoft.com/office/drawing/2014/main" id="{CECF818D-ADBC-47A1-A9B6-B64280E6ED6C}"/>
                </a:ext>
              </a:extLst>
            </p:cNvPr>
            <p:cNvPicPr>
              <a:picLocks noChangeAspect="1"/>
            </p:cNvPicPr>
            <p:nvPr/>
          </p:nvPicPr>
          <p:blipFill>
            <a:blip r:embed="rId4">
              <a:alphaModFix/>
              <a:lum bright="100000" contrast="100000"/>
            </a:blip>
            <a:stretch>
              <a:fillRect/>
            </a:stretch>
          </p:blipFill>
          <p:spPr>
            <a:xfrm rot="5400000">
              <a:off x="578093" y="979006"/>
              <a:ext cx="148937" cy="148937"/>
            </a:xfrm>
            <a:prstGeom prst="rect">
              <a:avLst/>
            </a:prstGeom>
          </p:spPr>
        </p:pic>
      </p:grpSp>
    </p:spTree>
    <p:extLst>
      <p:ext uri="{BB962C8B-B14F-4D97-AF65-F5344CB8AC3E}">
        <p14:creationId xmlns:p14="http://schemas.microsoft.com/office/powerpoint/2010/main" val="923679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a:cs typeface="Calibri"/>
              </a:rPr>
              <a:t>CTQ</a:t>
            </a:r>
            <a:endParaRPr lang="es-PE" sz="1000" dirty="0">
              <a:solidFill>
                <a:schemeClr val="bg1">
                  <a:lumMod val="65000"/>
                </a:schemeClr>
              </a:solidFill>
              <a:latin typeface="Calibri" charset="0"/>
              <a:ea typeface="Calibri" charset="0"/>
              <a:cs typeface="Calibri" charset="0"/>
            </a:endParaRPr>
          </a:p>
        </p:txBody>
      </p:sp>
      <p:sp>
        <p:nvSpPr>
          <p:cNvPr id="20" name="Rectángulo 19">
            <a:extLst>
              <a:ext uri="{FF2B5EF4-FFF2-40B4-BE49-F238E27FC236}">
                <a16:creationId xmlns:a16="http://schemas.microsoft.com/office/drawing/2014/main" id="{48F9DCF5-C094-4F64-9FB3-5F84BE68F234}"/>
              </a:ext>
            </a:extLst>
          </p:cNvPr>
          <p:cNvSpPr/>
          <p:nvPr/>
        </p:nvSpPr>
        <p:spPr>
          <a:xfrm>
            <a:off x="832489" y="890486"/>
            <a:ext cx="7269162" cy="246221"/>
          </a:xfrm>
          <a:prstGeom prst="rect">
            <a:avLst/>
          </a:prstGeom>
        </p:spPr>
        <p:txBody>
          <a:bodyPr wrap="square" lIns="0" tIns="0" rIns="0" bIns="0">
            <a:spAutoFit/>
          </a:bodyPr>
          <a:lstStyle/>
          <a:p>
            <a:pPr>
              <a:spcBef>
                <a:spcPct val="50000"/>
              </a:spcBef>
              <a:defRPr/>
            </a:pPr>
            <a:r>
              <a:rPr lang="es-PE" sz="1600" b="1" dirty="0">
                <a:solidFill>
                  <a:srgbClr val="EE4639"/>
                </a:solidFill>
                <a:latin typeface="Calibri" charset="0"/>
                <a:cs typeface="Calibri" charset="0"/>
              </a:rPr>
              <a:t>EJEMPLO: ORGANIZAR LOS PROBLEMAS COMO NECESIDADES</a:t>
            </a:r>
            <a:endParaRPr lang="es-ES" sz="1600" b="1" dirty="0">
              <a:solidFill>
                <a:srgbClr val="EE4639"/>
              </a:solidFill>
              <a:latin typeface="Calibri" charset="0"/>
              <a:cs typeface="Calibri" charset="0"/>
            </a:endParaRPr>
          </a:p>
        </p:txBody>
      </p:sp>
      <p:grpSp>
        <p:nvGrpSpPr>
          <p:cNvPr id="21" name="Agrupar 70">
            <a:extLst>
              <a:ext uri="{FF2B5EF4-FFF2-40B4-BE49-F238E27FC236}">
                <a16:creationId xmlns:a16="http://schemas.microsoft.com/office/drawing/2014/main" id="{F2C13D2D-9DC6-4238-BF1B-496B37546562}"/>
              </a:ext>
            </a:extLst>
          </p:cNvPr>
          <p:cNvGrpSpPr/>
          <p:nvPr/>
        </p:nvGrpSpPr>
        <p:grpSpPr>
          <a:xfrm>
            <a:off x="511902" y="912279"/>
            <a:ext cx="210869" cy="211672"/>
            <a:chOff x="511902" y="912278"/>
            <a:chExt cx="281320" cy="282391"/>
          </a:xfrm>
        </p:grpSpPr>
        <p:sp>
          <p:nvSpPr>
            <p:cNvPr id="22" name="Elipse 21">
              <a:extLst>
                <a:ext uri="{FF2B5EF4-FFF2-40B4-BE49-F238E27FC236}">
                  <a16:creationId xmlns:a16="http://schemas.microsoft.com/office/drawing/2014/main" id="{3DF60169-DB41-4475-B6C4-0BF34231A1FF}"/>
                </a:ext>
              </a:extLst>
            </p:cNvPr>
            <p:cNvSpPr/>
            <p:nvPr/>
          </p:nvSpPr>
          <p:spPr>
            <a:xfrm rot="5400000">
              <a:off x="511366" y="912814"/>
              <a:ext cx="282391" cy="281320"/>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7" name="Imagen 36">
              <a:extLst>
                <a:ext uri="{FF2B5EF4-FFF2-40B4-BE49-F238E27FC236}">
                  <a16:creationId xmlns:a16="http://schemas.microsoft.com/office/drawing/2014/main" id="{CECF818D-ADBC-47A1-A9B6-B64280E6ED6C}"/>
                </a:ext>
              </a:extLst>
            </p:cNvPr>
            <p:cNvPicPr>
              <a:picLocks noChangeAspect="1"/>
            </p:cNvPicPr>
            <p:nvPr/>
          </p:nvPicPr>
          <p:blipFill>
            <a:blip r:embed="rId3">
              <a:alphaModFix/>
              <a:lum bright="100000" contrast="100000"/>
            </a:blip>
            <a:stretch>
              <a:fillRect/>
            </a:stretch>
          </p:blipFill>
          <p:spPr>
            <a:xfrm rot="5400000">
              <a:off x="578093" y="979006"/>
              <a:ext cx="148937" cy="148937"/>
            </a:xfrm>
            <a:prstGeom prst="rect">
              <a:avLst/>
            </a:prstGeom>
          </p:spPr>
        </p:pic>
      </p:grpSp>
      <p:pic>
        <p:nvPicPr>
          <p:cNvPr id="2" name="Imagen 1">
            <a:extLst>
              <a:ext uri="{FF2B5EF4-FFF2-40B4-BE49-F238E27FC236}">
                <a16:creationId xmlns:a16="http://schemas.microsoft.com/office/drawing/2014/main" id="{712E3020-91FA-4A5F-9062-25AF820CB6E6}"/>
              </a:ext>
            </a:extLst>
          </p:cNvPr>
          <p:cNvPicPr>
            <a:picLocks noChangeAspect="1"/>
          </p:cNvPicPr>
          <p:nvPr/>
        </p:nvPicPr>
        <p:blipFill>
          <a:blip r:embed="rId4"/>
          <a:stretch>
            <a:fillRect/>
          </a:stretch>
        </p:blipFill>
        <p:spPr>
          <a:xfrm>
            <a:off x="673156" y="1511254"/>
            <a:ext cx="7893747" cy="3241450"/>
          </a:xfrm>
          <a:prstGeom prst="rect">
            <a:avLst/>
          </a:prstGeom>
        </p:spPr>
      </p:pic>
    </p:spTree>
    <p:extLst>
      <p:ext uri="{BB962C8B-B14F-4D97-AF65-F5344CB8AC3E}">
        <p14:creationId xmlns:p14="http://schemas.microsoft.com/office/powerpoint/2010/main" val="35202635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503238" y="920364"/>
            <a:ext cx="7269162" cy="246221"/>
          </a:xfrm>
          <a:prstGeom prst="rect">
            <a:avLst/>
          </a:prstGeom>
        </p:spPr>
        <p:txBody>
          <a:bodyPr wrap="square" lIns="0" tIns="0" rIns="0" bIns="0">
            <a:spAutoFit/>
          </a:bodyPr>
          <a:lstStyle/>
          <a:p>
            <a:pPr>
              <a:spcBef>
                <a:spcPct val="50000"/>
              </a:spcBef>
              <a:defRPr/>
            </a:pPr>
            <a:r>
              <a:rPr lang="es-PE" sz="1600" b="1" dirty="0">
                <a:latin typeface="Calibri" charset="0"/>
                <a:ea typeface="Calibri" charset="0"/>
                <a:cs typeface="Calibri" charset="0"/>
              </a:rPr>
              <a:t>IDENTIFICAR CLIENTES Y CTQ</a:t>
            </a:r>
            <a:endParaRPr lang="es-ES" sz="1600" b="1" dirty="0">
              <a:latin typeface="Calibri" charset="0"/>
              <a:ea typeface="Calibri" charset="0"/>
              <a:cs typeface="Calibri" charset="0"/>
            </a:endParaRPr>
          </a:p>
        </p:txBody>
      </p:sp>
      <p:sp>
        <p:nvSpPr>
          <p:cNvPr id="37" name="Rectángulo redondeado 36"/>
          <p:cNvSpPr/>
          <p:nvPr/>
        </p:nvSpPr>
        <p:spPr>
          <a:xfrm>
            <a:off x="6702668" y="1597025"/>
            <a:ext cx="1973019" cy="2743895"/>
          </a:xfrm>
          <a:prstGeom prst="roundRect">
            <a:avLst>
              <a:gd name="adj" fmla="val 7402"/>
            </a:avLst>
          </a:prstGeom>
          <a:solidFill>
            <a:srgbClr val="714EA0"/>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rtlCol="0" anchor="t"/>
          <a:lstStyle/>
          <a:p>
            <a:pPr marL="4763" lvl="0" defTabSz="666750">
              <a:lnSpc>
                <a:spcPct val="90000"/>
              </a:lnSpc>
              <a:spcAft>
                <a:spcPts val="1200"/>
              </a:spcAft>
              <a:buClr>
                <a:schemeClr val="bg1"/>
              </a:buClr>
            </a:pPr>
            <a:r>
              <a:rPr lang="es-PE" sz="1400" b="1">
                <a:solidFill>
                  <a:schemeClr val="bg1"/>
                </a:solidFill>
                <a:latin typeface="Calibri" charset="0"/>
                <a:ea typeface="Calibri" charset="0"/>
                <a:cs typeface="Calibri" charset="0"/>
              </a:rPr>
              <a:t>TRADUCIR NECESIDADES / PROBLEMAS A CTQ´S</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Traducir necesidades a requerimientos (CTQ´s)</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Establecer especificaciones </a:t>
            </a:r>
            <a:br>
              <a:rPr lang="es-PE" sz="1400" dirty="0">
                <a:solidFill>
                  <a:schemeClr val="bg1"/>
                </a:solidFill>
                <a:latin typeface="Calibri" charset="0"/>
                <a:ea typeface="Calibri" charset="0"/>
                <a:cs typeface="Calibri" charset="0"/>
              </a:rPr>
            </a:br>
            <a:r>
              <a:rPr lang="es-PE" sz="1400" dirty="0">
                <a:solidFill>
                  <a:schemeClr val="bg1"/>
                </a:solidFill>
                <a:latin typeface="Calibri" charset="0"/>
                <a:ea typeface="Calibri" charset="0"/>
                <a:cs typeface="Calibri" charset="0"/>
              </a:rPr>
              <a:t>límite</a:t>
            </a:r>
          </a:p>
        </p:txBody>
      </p:sp>
      <p:sp>
        <p:nvSpPr>
          <p:cNvPr id="38" name="Elipse 37"/>
          <p:cNvSpPr/>
          <p:nvPr/>
        </p:nvSpPr>
        <p:spPr>
          <a:xfrm>
            <a:off x="6548855" y="2780935"/>
            <a:ext cx="395709" cy="376075"/>
          </a:xfrm>
          <a:prstGeom prst="ellipse">
            <a:avLst/>
          </a:prstGeom>
          <a:solidFill>
            <a:srgbClr val="5E4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39" name="Elipse 38"/>
          <p:cNvSpPr/>
          <p:nvPr/>
        </p:nvSpPr>
        <p:spPr>
          <a:xfrm>
            <a:off x="6485090" y="276706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0" name="Triángulo 39"/>
          <p:cNvSpPr/>
          <p:nvPr/>
        </p:nvSpPr>
        <p:spPr>
          <a:xfrm rot="5400000">
            <a:off x="6668862" y="2907782"/>
            <a:ext cx="186870" cy="122381"/>
          </a:xfrm>
          <a:prstGeom prst="triangle">
            <a:avLst/>
          </a:prstGeom>
          <a:solidFill>
            <a:srgbClr val="714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1" name="Rectángulo redondeado 40"/>
          <p:cNvSpPr/>
          <p:nvPr/>
        </p:nvSpPr>
        <p:spPr>
          <a:xfrm>
            <a:off x="4640984" y="1597025"/>
            <a:ext cx="1973019" cy="2743895"/>
          </a:xfrm>
          <a:prstGeom prst="roundRect">
            <a:avLst>
              <a:gd name="adj" fmla="val 74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rtlCol="0" anchor="t"/>
          <a:lstStyle/>
          <a:p>
            <a:pPr marL="4763" lvl="0" defTabSz="666750">
              <a:lnSpc>
                <a:spcPct val="90000"/>
              </a:lnSpc>
              <a:spcAft>
                <a:spcPts val="1200"/>
              </a:spcAft>
              <a:buClr>
                <a:schemeClr val="bg1"/>
              </a:buClr>
            </a:pPr>
            <a:r>
              <a:rPr lang="es-PE" sz="1400" b="1" dirty="0">
                <a:solidFill>
                  <a:schemeClr val="bg1"/>
                </a:solidFill>
                <a:latin typeface="Calibri" charset="0"/>
                <a:ea typeface="Calibri" charset="0"/>
                <a:cs typeface="Calibri" charset="0"/>
              </a:rPr>
              <a:t>RECOLECTAR NECESIDADES / PROBLEMAS DEL CLIENTE</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Recolectar VOC</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Organizar los problemas como necesidades</a:t>
            </a:r>
          </a:p>
        </p:txBody>
      </p:sp>
      <p:sp>
        <p:nvSpPr>
          <p:cNvPr id="42" name="Elipse 41"/>
          <p:cNvSpPr/>
          <p:nvPr/>
        </p:nvSpPr>
        <p:spPr>
          <a:xfrm>
            <a:off x="4491556" y="2780935"/>
            <a:ext cx="395709" cy="376075"/>
          </a:xfrm>
          <a:prstGeom prst="ellipse">
            <a:avLst/>
          </a:prstGeom>
          <a:solidFill>
            <a:srgbClr val="C73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3" name="Elipse 42"/>
          <p:cNvSpPr/>
          <p:nvPr/>
        </p:nvSpPr>
        <p:spPr>
          <a:xfrm>
            <a:off x="4427790" y="276706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4" name="Triángulo 43"/>
          <p:cNvSpPr/>
          <p:nvPr/>
        </p:nvSpPr>
        <p:spPr>
          <a:xfrm rot="5400000">
            <a:off x="4611563" y="290778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5" name="Rectángulo redondeado 44"/>
          <p:cNvSpPr/>
          <p:nvPr/>
        </p:nvSpPr>
        <p:spPr>
          <a:xfrm>
            <a:off x="2579301" y="1597025"/>
            <a:ext cx="1973019" cy="2743895"/>
          </a:xfrm>
          <a:prstGeom prst="roundRect">
            <a:avLst>
              <a:gd name="adj" fmla="val 74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rtlCol="0" anchor="t"/>
          <a:lstStyle/>
          <a:p>
            <a:pPr marL="4763" lvl="0" defTabSz="666750">
              <a:lnSpc>
                <a:spcPct val="90000"/>
              </a:lnSpc>
              <a:spcAft>
                <a:spcPts val="1200"/>
              </a:spcAft>
              <a:buClr>
                <a:schemeClr val="bg1"/>
              </a:buClr>
            </a:pPr>
            <a:r>
              <a:rPr lang="es-PE" sz="1400" b="1" dirty="0">
                <a:solidFill>
                  <a:schemeClr val="bg1"/>
                </a:solidFill>
                <a:latin typeface="Calibri" charset="0"/>
                <a:ea typeface="Calibri" charset="0"/>
                <a:cs typeface="Calibri" charset="0"/>
              </a:rPr>
              <a:t>DESARROLLAR PLAN DE INVESTIGACIÓN DE VOC</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Identificar el Método de investigación</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Desarrollar Plan </a:t>
            </a:r>
            <a:br>
              <a:rPr lang="es-PE" sz="1400" dirty="0">
                <a:solidFill>
                  <a:schemeClr val="bg1"/>
                </a:solidFill>
                <a:latin typeface="Calibri" charset="0"/>
                <a:ea typeface="Calibri" charset="0"/>
                <a:cs typeface="Calibri" charset="0"/>
              </a:rPr>
            </a:br>
            <a:r>
              <a:rPr lang="es-PE" sz="1400" dirty="0">
                <a:solidFill>
                  <a:schemeClr val="bg1"/>
                </a:solidFill>
                <a:latin typeface="Calibri" charset="0"/>
                <a:ea typeface="Calibri" charset="0"/>
                <a:cs typeface="Calibri" charset="0"/>
              </a:rPr>
              <a:t>de Investigación</a:t>
            </a:r>
          </a:p>
          <a:p>
            <a:pPr marL="138113" lvl="0" indent="-133350"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Desarrollar preguntas para </a:t>
            </a:r>
            <a:br>
              <a:rPr lang="es-PE" sz="1400" dirty="0">
                <a:solidFill>
                  <a:schemeClr val="bg1"/>
                </a:solidFill>
                <a:latin typeface="Calibri" charset="0"/>
                <a:ea typeface="Calibri" charset="0"/>
                <a:cs typeface="Calibri" charset="0"/>
              </a:rPr>
            </a:br>
            <a:r>
              <a:rPr lang="es-PE" sz="1400" dirty="0">
                <a:solidFill>
                  <a:schemeClr val="bg1"/>
                </a:solidFill>
                <a:latin typeface="Calibri" charset="0"/>
                <a:ea typeface="Calibri" charset="0"/>
                <a:cs typeface="Calibri" charset="0"/>
              </a:rPr>
              <a:t>el VOC</a:t>
            </a:r>
          </a:p>
        </p:txBody>
      </p:sp>
      <p:sp>
        <p:nvSpPr>
          <p:cNvPr id="46" name="Elipse 45"/>
          <p:cNvSpPr/>
          <p:nvPr/>
        </p:nvSpPr>
        <p:spPr>
          <a:xfrm>
            <a:off x="2419625" y="2780935"/>
            <a:ext cx="395709" cy="376075"/>
          </a:xfrm>
          <a:prstGeom prst="ellipse">
            <a:avLst/>
          </a:prstGeom>
          <a:solidFill>
            <a:srgbClr val="C73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7" name="Elipse 46"/>
          <p:cNvSpPr/>
          <p:nvPr/>
        </p:nvSpPr>
        <p:spPr>
          <a:xfrm>
            <a:off x="2355860" y="276706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8" name="Triángulo 47"/>
          <p:cNvSpPr/>
          <p:nvPr/>
        </p:nvSpPr>
        <p:spPr>
          <a:xfrm rot="5400000">
            <a:off x="2539633" y="290778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49" name="Rectángulo redondeado 48"/>
          <p:cNvSpPr/>
          <p:nvPr/>
        </p:nvSpPr>
        <p:spPr>
          <a:xfrm>
            <a:off x="517617" y="1597025"/>
            <a:ext cx="1973019" cy="2743895"/>
          </a:xfrm>
          <a:prstGeom prst="roundRect">
            <a:avLst>
              <a:gd name="adj" fmla="val 74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rtlCol="0" anchor="t"/>
          <a:lstStyle/>
          <a:p>
            <a:pPr lvl="0" defTabSz="666750">
              <a:lnSpc>
                <a:spcPct val="90000"/>
              </a:lnSpc>
              <a:spcAft>
                <a:spcPts val="1200"/>
              </a:spcAft>
              <a:buClr>
                <a:schemeClr val="bg1"/>
              </a:buClr>
            </a:pPr>
            <a:r>
              <a:rPr lang="es-PE" sz="1400" b="1" dirty="0">
                <a:solidFill>
                  <a:schemeClr val="bg1"/>
                </a:solidFill>
                <a:latin typeface="Calibri" charset="0"/>
                <a:ea typeface="Calibri" charset="0"/>
                <a:cs typeface="Calibri" charset="0"/>
              </a:rPr>
              <a:t>CONOCIENDO </a:t>
            </a:r>
            <a:br>
              <a:rPr lang="es-PE" sz="1400" b="1" dirty="0">
                <a:solidFill>
                  <a:schemeClr val="bg1"/>
                </a:solidFill>
                <a:latin typeface="Calibri" charset="0"/>
                <a:ea typeface="Calibri" charset="0"/>
                <a:cs typeface="Calibri" charset="0"/>
              </a:rPr>
            </a:br>
            <a:r>
              <a:rPr lang="es-PE" sz="1400" b="1" dirty="0">
                <a:solidFill>
                  <a:schemeClr val="bg1"/>
                </a:solidFill>
                <a:latin typeface="Calibri" charset="0"/>
                <a:ea typeface="Calibri" charset="0"/>
                <a:cs typeface="Calibri" charset="0"/>
              </a:rPr>
              <a:t>AL CLIENTE</a:t>
            </a:r>
          </a:p>
          <a:p>
            <a:pPr marL="136525" lvl="0" indent="-136525"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Por qué necesitamos conocerlo?</a:t>
            </a:r>
          </a:p>
          <a:p>
            <a:pPr marL="136525" lvl="0" indent="-136525"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Revisión de la ecuación del cliente</a:t>
            </a:r>
          </a:p>
          <a:p>
            <a:pPr marL="136525" lvl="0" indent="-136525"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Desarrollar SIPOC</a:t>
            </a:r>
          </a:p>
          <a:p>
            <a:pPr marL="136525" lvl="0" indent="-136525" defTabSz="577850">
              <a:spcAft>
                <a:spcPts val="0"/>
              </a:spcAft>
              <a:buClr>
                <a:schemeClr val="bg1"/>
              </a:buClr>
              <a:buFont typeface="Arial" panose="020B0604020202020204" pitchFamily="34" charset="0"/>
              <a:buChar char="•"/>
            </a:pPr>
            <a:r>
              <a:rPr lang="es-PE" sz="1400" dirty="0">
                <a:solidFill>
                  <a:schemeClr val="bg1"/>
                </a:solidFill>
                <a:latin typeface="Calibri" charset="0"/>
                <a:ea typeface="Calibri" charset="0"/>
                <a:cs typeface="Calibri" charset="0"/>
              </a:rPr>
              <a:t>Segmentar al cliente</a:t>
            </a:r>
          </a:p>
        </p:txBody>
      </p:sp>
      <p:sp>
        <p:nvSpPr>
          <p:cNvPr id="50" name="Elipse 49"/>
          <p:cNvSpPr/>
          <p:nvPr/>
        </p:nvSpPr>
        <p:spPr>
          <a:xfrm>
            <a:off x="365364" y="2780935"/>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51" name="Elipse 50"/>
          <p:cNvSpPr/>
          <p:nvPr/>
        </p:nvSpPr>
        <p:spPr>
          <a:xfrm>
            <a:off x="301599" y="276706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52" name="Triángulo 51"/>
          <p:cNvSpPr/>
          <p:nvPr/>
        </p:nvSpPr>
        <p:spPr>
          <a:xfrm rot="5400000">
            <a:off x="485372" y="290778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20"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a:cs typeface="Calibri"/>
              </a:rPr>
              <a:t>CTQ</a:t>
            </a:r>
            <a:endParaRPr lang="es-PE" sz="1000" dirty="0">
              <a:solidFill>
                <a:schemeClr val="bg1">
                  <a:lumMod val="65000"/>
                </a:schemeClr>
              </a:solidFill>
              <a:latin typeface="Calibri" charset="0"/>
              <a:ea typeface="Calibri" charset="0"/>
              <a:cs typeface="Calibri" charset="0"/>
            </a:endParaRPr>
          </a:p>
        </p:txBody>
      </p:sp>
    </p:spTree>
    <p:extLst>
      <p:ext uri="{BB962C8B-B14F-4D97-AF65-F5344CB8AC3E}">
        <p14:creationId xmlns:p14="http://schemas.microsoft.com/office/powerpoint/2010/main" val="14082548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3" cstate="print">
            <a:extLst>
              <a:ext uri="{28A0092B-C50C-407E-A947-70E740481C1C}">
                <a14:useLocalDpi xmlns:a14="http://schemas.microsoft.com/office/drawing/2010/main" val="0"/>
              </a:ext>
            </a:extLst>
          </a:blip>
          <a:srcRect t="56096"/>
          <a:stretch/>
        </p:blipFill>
        <p:spPr>
          <a:xfrm>
            <a:off x="1474788" y="3174252"/>
            <a:ext cx="6553200" cy="1905635"/>
          </a:xfrm>
          <a:prstGeom prst="rect">
            <a:avLst/>
          </a:prstGeom>
        </p:spPr>
      </p:pic>
      <p:sp>
        <p:nvSpPr>
          <p:cNvPr id="3" name="Rectángulo 2"/>
          <p:cNvSpPr/>
          <p:nvPr/>
        </p:nvSpPr>
        <p:spPr>
          <a:xfrm>
            <a:off x="2087563" y="1769351"/>
            <a:ext cx="5440362" cy="615553"/>
          </a:xfrm>
          <a:prstGeom prst="rect">
            <a:avLst/>
          </a:prstGeom>
        </p:spPr>
        <p:txBody>
          <a:bodyPr wrap="square" lIns="0" tIns="0" rIns="0" bIns="0">
            <a:spAutoFit/>
          </a:bodyPr>
          <a:lstStyle/>
          <a:p>
            <a:r>
              <a:rPr lang="es-PE" sz="2000" b="1" dirty="0">
                <a:solidFill>
                  <a:srgbClr val="00B1C2"/>
                </a:solidFill>
                <a:latin typeface="Calibri" charset="0"/>
                <a:ea typeface="Calibri" charset="0"/>
                <a:cs typeface="Calibri" charset="0"/>
              </a:rPr>
              <a:t>CTQ </a:t>
            </a:r>
            <a:r>
              <a:rPr lang="es-PE" sz="2000" b="1" dirty="0">
                <a:latin typeface="Calibri" charset="0"/>
                <a:ea typeface="Calibri" charset="0"/>
                <a:cs typeface="Calibri" charset="0"/>
              </a:rPr>
              <a:t>es el término medible y cuantificable para los requerimientos del cliente</a:t>
            </a:r>
          </a:p>
        </p:txBody>
      </p:sp>
      <p:pic>
        <p:nvPicPr>
          <p:cNvPr id="4" name="Imagen 3"/>
          <p:cNvPicPr>
            <a:picLocks noChangeAspect="1"/>
          </p:cNvPicPr>
          <p:nvPr/>
        </p:nvPicPr>
        <p:blipFill>
          <a:blip r:embed="rId4">
            <a:biLevel thresh="75000"/>
          </a:blip>
          <a:stretch>
            <a:fillRect/>
          </a:stretch>
        </p:blipFill>
        <p:spPr>
          <a:xfrm>
            <a:off x="1474787" y="1677794"/>
            <a:ext cx="411788" cy="338400"/>
          </a:xfrm>
          <a:prstGeom prst="rect">
            <a:avLst/>
          </a:prstGeom>
        </p:spPr>
      </p:pic>
      <p:pic>
        <p:nvPicPr>
          <p:cNvPr id="5" name="Imagen 4"/>
          <p:cNvPicPr>
            <a:picLocks noChangeAspect="1"/>
          </p:cNvPicPr>
          <p:nvPr/>
        </p:nvPicPr>
        <p:blipFill>
          <a:blip r:embed="rId4">
            <a:biLevel thresh="75000"/>
          </a:blip>
          <a:stretch>
            <a:fillRect/>
          </a:stretch>
        </p:blipFill>
        <p:spPr>
          <a:xfrm rot="10800000">
            <a:off x="5011840" y="2195073"/>
            <a:ext cx="411788" cy="338400"/>
          </a:xfrm>
          <a:prstGeom prst="rect">
            <a:avLst/>
          </a:prstGeom>
        </p:spPr>
      </p:pic>
      <p:sp>
        <p:nvSpPr>
          <p:cNvPr id="7"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a:cs typeface="Calibri"/>
              </a:rPr>
              <a:t>CTQ</a:t>
            </a:r>
            <a:endParaRPr lang="es-PE" sz="1000" dirty="0">
              <a:solidFill>
                <a:schemeClr val="bg1">
                  <a:lumMod val="65000"/>
                </a:schemeClr>
              </a:solidFill>
              <a:latin typeface="Calibri" charset="0"/>
              <a:ea typeface="Calibri" charset="0"/>
              <a:cs typeface="Calibri" charset="0"/>
            </a:endParaRPr>
          </a:p>
        </p:txBody>
      </p:sp>
    </p:spTree>
    <p:extLst>
      <p:ext uri="{BB962C8B-B14F-4D97-AF65-F5344CB8AC3E}">
        <p14:creationId xmlns:p14="http://schemas.microsoft.com/office/powerpoint/2010/main" val="1229395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8 CuadroTexto"/>
          <p:cNvSpPr txBox="1">
            <a:spLocks noChangeArrowheads="1"/>
          </p:cNvSpPr>
          <p:nvPr/>
        </p:nvSpPr>
        <p:spPr bwMode="auto">
          <a:xfrm>
            <a:off x="3881722" y="1649245"/>
            <a:ext cx="1439863"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179388" indent="-179388">
              <a:spcBef>
                <a:spcPct val="0"/>
              </a:spcBef>
              <a:buClr>
                <a:srgbClr val="FE7828"/>
              </a:buClr>
            </a:pPr>
            <a:r>
              <a:rPr lang="es-PE" sz="1400" dirty="0">
                <a:latin typeface="Calibri" charset="0"/>
                <a:ea typeface="Calibri" charset="0"/>
                <a:cs typeface="Calibri" charset="0"/>
              </a:rPr>
              <a:t>Confiabilidad</a:t>
            </a:r>
          </a:p>
          <a:p>
            <a:pPr marL="179388" indent="-179388">
              <a:spcBef>
                <a:spcPct val="0"/>
              </a:spcBef>
              <a:buClr>
                <a:srgbClr val="FE7828"/>
              </a:buClr>
            </a:pPr>
            <a:r>
              <a:rPr lang="es-PE" sz="1400" dirty="0">
                <a:latin typeface="Calibri" charset="0"/>
                <a:ea typeface="Calibri" charset="0"/>
                <a:cs typeface="Calibri" charset="0"/>
              </a:rPr>
              <a:t>Durabilidad</a:t>
            </a:r>
          </a:p>
          <a:p>
            <a:pPr marL="179388" indent="-179388">
              <a:spcBef>
                <a:spcPct val="0"/>
              </a:spcBef>
              <a:buClr>
                <a:srgbClr val="FE7828"/>
              </a:buClr>
            </a:pPr>
            <a:r>
              <a:rPr lang="es-PE" sz="1400" dirty="0">
                <a:latin typeface="Calibri" charset="0"/>
                <a:ea typeface="Calibri" charset="0"/>
                <a:cs typeface="Calibri" charset="0"/>
              </a:rPr>
              <a:t>Características</a:t>
            </a:r>
          </a:p>
        </p:txBody>
      </p:sp>
      <p:sp>
        <p:nvSpPr>
          <p:cNvPr id="6" name="31 CuadroTexto"/>
          <p:cNvSpPr txBox="1">
            <a:spLocks noChangeArrowheads="1"/>
          </p:cNvSpPr>
          <p:nvPr/>
        </p:nvSpPr>
        <p:spPr bwMode="auto">
          <a:xfrm>
            <a:off x="6111316" y="1649245"/>
            <a:ext cx="237490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179388" indent="-179388">
              <a:spcBef>
                <a:spcPct val="0"/>
              </a:spcBef>
              <a:buClr>
                <a:srgbClr val="FE7828"/>
              </a:buClr>
            </a:pPr>
            <a:r>
              <a:rPr lang="es-PE" sz="1400" dirty="0">
                <a:latin typeface="Calibri" charset="0"/>
                <a:ea typeface="Calibri" charset="0"/>
                <a:cs typeface="Calibri" charset="0"/>
              </a:rPr>
              <a:t>Prestigio</a:t>
            </a:r>
          </a:p>
          <a:p>
            <a:pPr marL="179388" indent="-179388">
              <a:spcBef>
                <a:spcPct val="0"/>
              </a:spcBef>
              <a:buClr>
                <a:srgbClr val="FE7828"/>
              </a:buClr>
            </a:pPr>
            <a:r>
              <a:rPr lang="es-PE" sz="1400" dirty="0">
                <a:latin typeface="Calibri" charset="0"/>
                <a:ea typeface="Calibri" charset="0"/>
                <a:cs typeface="Calibri" charset="0"/>
              </a:rPr>
              <a:t>Usabilidad</a:t>
            </a:r>
          </a:p>
          <a:p>
            <a:pPr marL="179388" indent="-179388">
              <a:spcBef>
                <a:spcPct val="0"/>
              </a:spcBef>
              <a:buClr>
                <a:srgbClr val="FE7828"/>
              </a:buClr>
            </a:pPr>
            <a:r>
              <a:rPr lang="es-PE" sz="1400" dirty="0">
                <a:latin typeface="Calibri" charset="0"/>
                <a:ea typeface="Calibri" charset="0"/>
                <a:cs typeface="Calibri" charset="0"/>
              </a:rPr>
              <a:t>Recuperación de errores</a:t>
            </a:r>
          </a:p>
        </p:txBody>
      </p:sp>
      <p:sp>
        <p:nvSpPr>
          <p:cNvPr id="7" name="32 CuadroTexto"/>
          <p:cNvSpPr txBox="1">
            <a:spLocks noChangeArrowheads="1"/>
          </p:cNvSpPr>
          <p:nvPr/>
        </p:nvSpPr>
        <p:spPr bwMode="auto">
          <a:xfrm>
            <a:off x="3881722" y="2763728"/>
            <a:ext cx="187166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179388" indent="-179388">
              <a:spcBef>
                <a:spcPct val="0"/>
              </a:spcBef>
              <a:buClr>
                <a:srgbClr val="FE7828"/>
              </a:buClr>
            </a:pPr>
            <a:r>
              <a:rPr lang="es-PE" sz="1400" dirty="0">
                <a:latin typeface="Calibri" charset="0"/>
                <a:ea typeface="Calibri" charset="0"/>
                <a:cs typeface="Calibri" charset="0"/>
              </a:rPr>
              <a:t>Conveniencia</a:t>
            </a:r>
          </a:p>
          <a:p>
            <a:pPr marL="179388" indent="-179388">
              <a:spcBef>
                <a:spcPct val="0"/>
              </a:spcBef>
              <a:buClr>
                <a:srgbClr val="FE7828"/>
              </a:buClr>
            </a:pPr>
            <a:r>
              <a:rPr lang="es-PE" sz="1400" dirty="0">
                <a:latin typeface="Calibri" charset="0"/>
                <a:ea typeface="Calibri" charset="0"/>
                <a:cs typeface="Calibri" charset="0"/>
              </a:rPr>
              <a:t>Exactitud</a:t>
            </a:r>
          </a:p>
          <a:p>
            <a:pPr marL="179388" indent="-179388">
              <a:spcBef>
                <a:spcPct val="0"/>
              </a:spcBef>
              <a:buClr>
                <a:srgbClr val="FE7828"/>
              </a:buClr>
            </a:pPr>
            <a:r>
              <a:rPr lang="es-PE" sz="1400" dirty="0">
                <a:latin typeface="Calibri" charset="0"/>
                <a:ea typeface="Calibri" charset="0"/>
                <a:cs typeface="Calibri" charset="0"/>
              </a:rPr>
              <a:t>Velocidad / oportuno</a:t>
            </a:r>
          </a:p>
        </p:txBody>
      </p:sp>
      <p:sp>
        <p:nvSpPr>
          <p:cNvPr id="8" name="33 CuadroTexto"/>
          <p:cNvSpPr txBox="1">
            <a:spLocks noChangeArrowheads="1"/>
          </p:cNvSpPr>
          <p:nvPr/>
        </p:nvSpPr>
        <p:spPr bwMode="auto">
          <a:xfrm>
            <a:off x="6111316" y="2763728"/>
            <a:ext cx="2374900"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179388" indent="-179388">
              <a:spcBef>
                <a:spcPct val="0"/>
              </a:spcBef>
              <a:buClr>
                <a:srgbClr val="FE7828"/>
              </a:buClr>
            </a:pPr>
            <a:r>
              <a:rPr lang="es-PE" sz="1400" dirty="0">
                <a:latin typeface="Calibri" charset="0"/>
                <a:ea typeface="Calibri" charset="0"/>
                <a:cs typeface="Calibri" charset="0"/>
              </a:rPr>
              <a:t>Tratamiento / Interacción</a:t>
            </a:r>
          </a:p>
          <a:p>
            <a:pPr marL="179388" indent="-179388">
              <a:spcBef>
                <a:spcPct val="0"/>
              </a:spcBef>
              <a:buClr>
                <a:srgbClr val="FE7828"/>
              </a:buClr>
            </a:pPr>
            <a:r>
              <a:rPr lang="es-PE" sz="1400" dirty="0">
                <a:latin typeface="Calibri" charset="0"/>
                <a:ea typeface="Calibri" charset="0"/>
                <a:cs typeface="Calibri" charset="0"/>
              </a:rPr>
              <a:t>Amabilidad</a:t>
            </a:r>
          </a:p>
        </p:txBody>
      </p:sp>
      <p:sp>
        <p:nvSpPr>
          <p:cNvPr id="9" name="34 CuadroTexto"/>
          <p:cNvSpPr txBox="1">
            <a:spLocks noChangeArrowheads="1"/>
          </p:cNvSpPr>
          <p:nvPr/>
        </p:nvSpPr>
        <p:spPr bwMode="auto">
          <a:xfrm>
            <a:off x="3881722" y="3930836"/>
            <a:ext cx="2160588"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179388" indent="-179388">
              <a:spcBef>
                <a:spcPct val="0"/>
              </a:spcBef>
              <a:buClr>
                <a:srgbClr val="FE7828"/>
              </a:buClr>
            </a:pPr>
            <a:r>
              <a:rPr lang="es-PE" sz="1400" dirty="0">
                <a:latin typeface="Calibri" charset="0"/>
                <a:ea typeface="Calibri" charset="0"/>
                <a:cs typeface="Calibri" charset="0"/>
              </a:rPr>
              <a:t>Precios bajos</a:t>
            </a:r>
          </a:p>
          <a:p>
            <a:pPr marL="179388" indent="-179388">
              <a:spcBef>
                <a:spcPct val="0"/>
              </a:spcBef>
              <a:buClr>
                <a:srgbClr val="FE7828"/>
              </a:buClr>
            </a:pPr>
            <a:r>
              <a:rPr lang="es-PE" sz="1400" dirty="0">
                <a:latin typeface="Calibri" charset="0"/>
                <a:ea typeface="Calibri" charset="0"/>
                <a:cs typeface="Calibri" charset="0"/>
              </a:rPr>
              <a:t>Descuentos x volumen</a:t>
            </a:r>
          </a:p>
        </p:txBody>
      </p:sp>
      <p:sp>
        <p:nvSpPr>
          <p:cNvPr id="11" name="28 Flecha derecha"/>
          <p:cNvSpPr/>
          <p:nvPr/>
        </p:nvSpPr>
        <p:spPr>
          <a:xfrm>
            <a:off x="3008980" y="2916724"/>
            <a:ext cx="583284" cy="340338"/>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p>
        </p:txBody>
      </p:sp>
      <p:sp>
        <p:nvSpPr>
          <p:cNvPr id="12" name="28 Flecha derecha"/>
          <p:cNvSpPr/>
          <p:nvPr/>
        </p:nvSpPr>
        <p:spPr>
          <a:xfrm>
            <a:off x="3008980" y="1802241"/>
            <a:ext cx="583284" cy="340338"/>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p>
        </p:txBody>
      </p:sp>
      <p:sp>
        <p:nvSpPr>
          <p:cNvPr id="13" name="28 Flecha derecha"/>
          <p:cNvSpPr/>
          <p:nvPr/>
        </p:nvSpPr>
        <p:spPr>
          <a:xfrm>
            <a:off x="3008980" y="4083832"/>
            <a:ext cx="583284" cy="340338"/>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p>
        </p:txBody>
      </p:sp>
      <p:sp>
        <p:nvSpPr>
          <p:cNvPr id="15" name="Rectángulo 14"/>
          <p:cNvSpPr/>
          <p:nvPr/>
        </p:nvSpPr>
        <p:spPr>
          <a:xfrm>
            <a:off x="503238" y="920364"/>
            <a:ext cx="7269162" cy="246221"/>
          </a:xfrm>
          <a:prstGeom prst="rect">
            <a:avLst/>
          </a:prstGeom>
        </p:spPr>
        <p:txBody>
          <a:bodyPr wrap="square" lIns="0" tIns="0" rIns="0" bIns="0">
            <a:spAutoFit/>
          </a:bodyPr>
          <a:lstStyle/>
          <a:p>
            <a:pPr>
              <a:spcBef>
                <a:spcPct val="50000"/>
              </a:spcBef>
              <a:defRPr/>
            </a:pPr>
            <a:r>
              <a:rPr lang="es-ES" sz="1600" b="1" dirty="0">
                <a:latin typeface="Calibri" charset="0"/>
                <a:ea typeface="Calibri" charset="0"/>
                <a:cs typeface="Calibri" charset="0"/>
              </a:rPr>
              <a:t>¿QUÉ ES LO QUE IMPORTA PARA LOS CLIENTES?</a:t>
            </a:r>
          </a:p>
        </p:txBody>
      </p:sp>
      <p:sp>
        <p:nvSpPr>
          <p:cNvPr id="16" name="Rectángulo redondeado 15"/>
          <p:cNvSpPr/>
          <p:nvPr/>
        </p:nvSpPr>
        <p:spPr>
          <a:xfrm>
            <a:off x="1325896" y="1597026"/>
            <a:ext cx="1521495" cy="735748"/>
          </a:xfrm>
          <a:prstGeom prst="roundRect">
            <a:avLst>
              <a:gd name="adj" fmla="val 7402"/>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bg1"/>
                </a:solidFill>
                <a:latin typeface="Calibri" charset="0"/>
                <a:ea typeface="Calibri" charset="0"/>
                <a:cs typeface="Calibri" charset="0"/>
              </a:rPr>
              <a:t>CALIDAD DEL PRODUCTO</a:t>
            </a:r>
          </a:p>
        </p:txBody>
      </p:sp>
      <p:sp>
        <p:nvSpPr>
          <p:cNvPr id="17" name="Rectángulo redondeado 16"/>
          <p:cNvSpPr/>
          <p:nvPr/>
        </p:nvSpPr>
        <p:spPr>
          <a:xfrm>
            <a:off x="1325896" y="2728244"/>
            <a:ext cx="1521495" cy="735748"/>
          </a:xfrm>
          <a:prstGeom prst="roundRect">
            <a:avLst>
              <a:gd name="adj" fmla="val 7402"/>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bg1"/>
                </a:solidFill>
                <a:latin typeface="Calibri" charset="0"/>
                <a:ea typeface="Calibri" charset="0"/>
                <a:cs typeface="Calibri" charset="0"/>
              </a:rPr>
              <a:t>CALIDAD DEL SERVICIO</a:t>
            </a:r>
          </a:p>
        </p:txBody>
      </p:sp>
      <p:sp>
        <p:nvSpPr>
          <p:cNvPr id="18" name="Rectángulo redondeado 17"/>
          <p:cNvSpPr/>
          <p:nvPr/>
        </p:nvSpPr>
        <p:spPr>
          <a:xfrm>
            <a:off x="1325896" y="3859462"/>
            <a:ext cx="1521495" cy="735748"/>
          </a:xfrm>
          <a:prstGeom prst="roundRect">
            <a:avLst>
              <a:gd name="adj" fmla="val 7402"/>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bg1"/>
                </a:solidFill>
                <a:latin typeface="Calibri" charset="0"/>
                <a:ea typeface="Calibri" charset="0"/>
                <a:cs typeface="Calibri" charset="0"/>
              </a:rPr>
              <a:t>PRECIO / VALOR</a:t>
            </a:r>
          </a:p>
        </p:txBody>
      </p:sp>
      <p:sp>
        <p:nvSpPr>
          <p:cNvPr id="19"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a:cs typeface="Calibri"/>
              </a:rPr>
              <a:t>CTQ</a:t>
            </a:r>
            <a:endParaRPr lang="es-PE" sz="1000" dirty="0">
              <a:solidFill>
                <a:schemeClr val="bg1">
                  <a:lumMod val="65000"/>
                </a:schemeClr>
              </a:solidFill>
              <a:latin typeface="Calibri" charset="0"/>
              <a:ea typeface="Calibri" charset="0"/>
              <a:cs typeface="Calibri" charset="0"/>
            </a:endParaRPr>
          </a:p>
        </p:txBody>
      </p:sp>
    </p:spTree>
    <p:extLst>
      <p:ext uri="{BB962C8B-B14F-4D97-AF65-F5344CB8AC3E}">
        <p14:creationId xmlns:p14="http://schemas.microsoft.com/office/powerpoint/2010/main" val="576872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16 CuadroTexto"/>
          <p:cNvSpPr txBox="1">
            <a:spLocks noChangeArrowheads="1"/>
          </p:cNvSpPr>
          <p:nvPr/>
        </p:nvSpPr>
        <p:spPr bwMode="auto">
          <a:xfrm>
            <a:off x="505175" y="2350847"/>
            <a:ext cx="1584325" cy="215444"/>
          </a:xfrm>
          <a:prstGeom prst="rect">
            <a:avLst/>
          </a:prstGeom>
          <a:noFill/>
          <a:ln>
            <a:noFill/>
          </a:ln>
        </p:spPr>
        <p:txBody>
          <a:bodyPr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s-PE" sz="1400" b="1" dirty="0">
                <a:latin typeface="Calibri" charset="0"/>
                <a:ea typeface="Calibri" charset="0"/>
                <a:cs typeface="Calibri" charset="0"/>
              </a:rPr>
              <a:t>Necesidad a priorizar</a:t>
            </a:r>
          </a:p>
        </p:txBody>
      </p:sp>
      <p:sp>
        <p:nvSpPr>
          <p:cNvPr id="28" name="17 CuadroTexto"/>
          <p:cNvSpPr txBox="1">
            <a:spLocks noChangeArrowheads="1"/>
          </p:cNvSpPr>
          <p:nvPr/>
        </p:nvSpPr>
        <p:spPr bwMode="auto">
          <a:xfrm>
            <a:off x="4208019" y="2032251"/>
            <a:ext cx="2008631"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s-PE" sz="1400" dirty="0">
                <a:latin typeface="Calibri" charset="0"/>
                <a:ea typeface="Calibri" charset="0"/>
                <a:cs typeface="Calibri" charset="0"/>
              </a:rPr>
              <a:t>= Velocidad de respuesta</a:t>
            </a:r>
          </a:p>
        </p:txBody>
      </p:sp>
      <p:sp>
        <p:nvSpPr>
          <p:cNvPr id="29" name="18 CuadroTexto"/>
          <p:cNvSpPr txBox="1">
            <a:spLocks noChangeArrowheads="1"/>
          </p:cNvSpPr>
          <p:nvPr/>
        </p:nvSpPr>
        <p:spPr bwMode="auto">
          <a:xfrm>
            <a:off x="4208020" y="2906574"/>
            <a:ext cx="1804191"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134938" indent="-127000" eaLnBrk="1" hangingPunct="1">
              <a:spcBef>
                <a:spcPct val="0"/>
              </a:spcBef>
              <a:buFontTx/>
              <a:buNone/>
            </a:pPr>
            <a:r>
              <a:rPr lang="es-PE" sz="1400" dirty="0">
                <a:latin typeface="Calibri" charset="0"/>
                <a:ea typeface="Calibri" charset="0"/>
                <a:cs typeface="Calibri" charset="0"/>
              </a:rPr>
              <a:t>= Tiempo de respuesta a  la llamada del cliente</a:t>
            </a:r>
          </a:p>
        </p:txBody>
      </p:sp>
      <p:sp>
        <p:nvSpPr>
          <p:cNvPr id="30" name="19 CuadroTexto"/>
          <p:cNvSpPr txBox="1">
            <a:spLocks noChangeArrowheads="1"/>
          </p:cNvSpPr>
          <p:nvPr/>
        </p:nvSpPr>
        <p:spPr bwMode="auto">
          <a:xfrm>
            <a:off x="4208019" y="3914636"/>
            <a:ext cx="2008631"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s-PE" sz="1400" dirty="0">
                <a:latin typeface="Calibri" charset="0"/>
                <a:ea typeface="Calibri" charset="0"/>
                <a:cs typeface="Calibri" charset="0"/>
              </a:rPr>
              <a:t>  &lt;= 5 segundos</a:t>
            </a:r>
          </a:p>
        </p:txBody>
      </p:sp>
      <p:sp>
        <p:nvSpPr>
          <p:cNvPr id="32" name="40 CuadroTexto"/>
          <p:cNvSpPr txBox="1">
            <a:spLocks noChangeArrowheads="1"/>
          </p:cNvSpPr>
          <p:nvPr/>
        </p:nvSpPr>
        <p:spPr bwMode="auto">
          <a:xfrm>
            <a:off x="6844852" y="2289292"/>
            <a:ext cx="15843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s-PE" sz="1800" b="1" dirty="0">
                <a:latin typeface="Calibri" charset="0"/>
                <a:ea typeface="Calibri" charset="0"/>
                <a:cs typeface="Calibri" charset="0"/>
              </a:rPr>
              <a:t>CTQ</a:t>
            </a:r>
          </a:p>
        </p:txBody>
      </p:sp>
      <p:sp>
        <p:nvSpPr>
          <p:cNvPr id="17" name="28 Flecha derecha"/>
          <p:cNvSpPr/>
          <p:nvPr/>
        </p:nvSpPr>
        <p:spPr>
          <a:xfrm>
            <a:off x="6233375" y="2882977"/>
            <a:ext cx="583284" cy="340338"/>
          </a:xfrm>
          <a:prstGeom prst="rightArrow">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p>
        </p:txBody>
      </p:sp>
      <p:sp>
        <p:nvSpPr>
          <p:cNvPr id="19" name="Rectángulo 18"/>
          <p:cNvSpPr/>
          <p:nvPr/>
        </p:nvSpPr>
        <p:spPr>
          <a:xfrm>
            <a:off x="503238" y="920364"/>
            <a:ext cx="7269162" cy="246221"/>
          </a:xfrm>
          <a:prstGeom prst="rect">
            <a:avLst/>
          </a:prstGeom>
        </p:spPr>
        <p:txBody>
          <a:bodyPr wrap="square" lIns="0" tIns="0" rIns="0" bIns="0">
            <a:spAutoFit/>
          </a:bodyPr>
          <a:lstStyle/>
          <a:p>
            <a:pPr>
              <a:spcBef>
                <a:spcPct val="50000"/>
              </a:spcBef>
              <a:defRPr/>
            </a:pPr>
            <a:r>
              <a:rPr lang="es-ES" sz="1600" b="1" dirty="0">
                <a:latin typeface="Calibri" charset="0"/>
                <a:ea typeface="Calibri" charset="0"/>
                <a:cs typeface="Calibri" charset="0"/>
              </a:rPr>
              <a:t>TRADUCIENDO LAS “NECESIDADES” EN CTQ</a:t>
            </a:r>
          </a:p>
        </p:txBody>
      </p:sp>
      <p:cxnSp>
        <p:nvCxnSpPr>
          <p:cNvPr id="4" name="Conector angular 3"/>
          <p:cNvCxnSpPr>
            <a:stCxn id="34" idx="1"/>
            <a:endCxn id="27" idx="1"/>
          </p:cNvCxnSpPr>
          <p:nvPr/>
        </p:nvCxnSpPr>
        <p:spPr>
          <a:xfrm rot="10800000" flipV="1">
            <a:off x="2595114" y="2133461"/>
            <a:ext cx="12700" cy="1839370"/>
          </a:xfrm>
          <a:prstGeom prst="bentConnector3">
            <a:avLst>
              <a:gd name="adj1" fmla="val 1800000"/>
            </a:avLst>
          </a:prstGeom>
          <a:ln w="1905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Conector recto de flecha 5"/>
          <p:cNvCxnSpPr/>
          <p:nvPr/>
        </p:nvCxnSpPr>
        <p:spPr>
          <a:xfrm>
            <a:off x="1880293" y="3053146"/>
            <a:ext cx="719138"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ángulo redondeado 19"/>
          <p:cNvSpPr/>
          <p:nvPr/>
        </p:nvSpPr>
        <p:spPr>
          <a:xfrm>
            <a:off x="503238" y="2693577"/>
            <a:ext cx="1377055" cy="735748"/>
          </a:xfrm>
          <a:prstGeom prst="roundRect">
            <a:avLst>
              <a:gd name="adj" fmla="val 7402"/>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bg1"/>
                </a:solidFill>
                <a:latin typeface="Calibri" charset="0"/>
                <a:ea typeface="Calibri" charset="0"/>
                <a:cs typeface="Calibri" charset="0"/>
              </a:rPr>
              <a:t>REDUCIR TIEMPO DE ESPERA</a:t>
            </a:r>
          </a:p>
        </p:txBody>
      </p:sp>
      <p:sp>
        <p:nvSpPr>
          <p:cNvPr id="26" name="Rectángulo redondeado 25"/>
          <p:cNvSpPr/>
          <p:nvPr/>
        </p:nvSpPr>
        <p:spPr>
          <a:xfrm>
            <a:off x="2595115" y="2685272"/>
            <a:ext cx="1377055" cy="735748"/>
          </a:xfrm>
          <a:prstGeom prst="roundRect">
            <a:avLst>
              <a:gd name="adj" fmla="val 7402"/>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90000"/>
              </a:lnSpc>
              <a:defRPr/>
            </a:pPr>
            <a:r>
              <a:rPr lang="es-PE" sz="1400" b="1" dirty="0">
                <a:solidFill>
                  <a:schemeClr val="bg1"/>
                </a:solidFill>
                <a:latin typeface="Calibri" charset="0"/>
                <a:ea typeface="Calibri" charset="0"/>
                <a:cs typeface="Calibri" charset="0"/>
              </a:rPr>
              <a:t>Medida</a:t>
            </a:r>
          </a:p>
        </p:txBody>
      </p:sp>
      <p:sp>
        <p:nvSpPr>
          <p:cNvPr id="27" name="Rectángulo redondeado 26"/>
          <p:cNvSpPr/>
          <p:nvPr/>
        </p:nvSpPr>
        <p:spPr>
          <a:xfrm>
            <a:off x="2595114" y="3604957"/>
            <a:ext cx="1377055" cy="735748"/>
          </a:xfrm>
          <a:prstGeom prst="roundRect">
            <a:avLst>
              <a:gd name="adj" fmla="val 7402"/>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s-PE" sz="1400" b="1" dirty="0">
                <a:solidFill>
                  <a:schemeClr val="bg1"/>
                </a:solidFill>
                <a:latin typeface="Calibri" charset="0"/>
                <a:ea typeface="Calibri" charset="0"/>
                <a:cs typeface="Calibri" charset="0"/>
              </a:rPr>
              <a:t>Meta</a:t>
            </a:r>
          </a:p>
        </p:txBody>
      </p:sp>
      <p:sp>
        <p:nvSpPr>
          <p:cNvPr id="34" name="Rectángulo redondeado 33"/>
          <p:cNvSpPr/>
          <p:nvPr/>
        </p:nvSpPr>
        <p:spPr>
          <a:xfrm>
            <a:off x="2595114" y="1765587"/>
            <a:ext cx="1377055" cy="735748"/>
          </a:xfrm>
          <a:prstGeom prst="roundRect">
            <a:avLst>
              <a:gd name="adj" fmla="val 7402"/>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90000"/>
              </a:lnSpc>
              <a:defRPr/>
            </a:pPr>
            <a:r>
              <a:rPr lang="es-PE" sz="1400" b="1">
                <a:solidFill>
                  <a:schemeClr val="bg1"/>
                </a:solidFill>
                <a:latin typeface="Calibri" charset="0"/>
                <a:ea typeface="Calibri" charset="0"/>
                <a:cs typeface="Calibri" charset="0"/>
              </a:rPr>
              <a:t>Elemento de salida del proceso</a:t>
            </a:r>
            <a:endParaRPr lang="es-PE" sz="1400" b="1" dirty="0">
              <a:solidFill>
                <a:schemeClr val="bg1"/>
              </a:solidFill>
              <a:latin typeface="Calibri" charset="0"/>
              <a:ea typeface="Calibri" charset="0"/>
              <a:cs typeface="Calibri" charset="0"/>
            </a:endParaRPr>
          </a:p>
        </p:txBody>
      </p:sp>
      <p:sp>
        <p:nvSpPr>
          <p:cNvPr id="35" name="Rectángulo redondeado 34"/>
          <p:cNvSpPr/>
          <p:nvPr/>
        </p:nvSpPr>
        <p:spPr>
          <a:xfrm>
            <a:off x="6948488" y="2685272"/>
            <a:ext cx="1377055" cy="735748"/>
          </a:xfrm>
          <a:prstGeom prst="roundRect">
            <a:avLst>
              <a:gd name="adj" fmla="val 7402"/>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bg1"/>
                </a:solidFill>
                <a:latin typeface="Calibri" charset="0"/>
                <a:ea typeface="Calibri" charset="0"/>
                <a:cs typeface="Calibri" charset="0"/>
              </a:rPr>
              <a:t>Contestar llamada </a:t>
            </a:r>
          </a:p>
          <a:p>
            <a:pPr algn="ctr" eaLnBrk="1" hangingPunct="1">
              <a:defRPr/>
            </a:pPr>
            <a:r>
              <a:rPr lang="es-PE" sz="1400" b="1" dirty="0">
                <a:solidFill>
                  <a:schemeClr val="bg1"/>
                </a:solidFill>
                <a:latin typeface="Calibri" charset="0"/>
                <a:ea typeface="Calibri" charset="0"/>
                <a:cs typeface="Calibri" charset="0"/>
              </a:rPr>
              <a:t>&lt;= 5 segundos</a:t>
            </a:r>
          </a:p>
        </p:txBody>
      </p:sp>
      <p:sp>
        <p:nvSpPr>
          <p:cNvPr id="21"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a:cs typeface="Calibri"/>
              </a:rPr>
              <a:t>CTQ</a:t>
            </a:r>
            <a:endParaRPr lang="es-PE" sz="1000" dirty="0">
              <a:solidFill>
                <a:schemeClr val="bg1">
                  <a:lumMod val="65000"/>
                </a:schemeClr>
              </a:solidFill>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112033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40 CuadroTexto"/>
          <p:cNvSpPr txBox="1">
            <a:spLocks noChangeArrowheads="1"/>
          </p:cNvSpPr>
          <p:nvPr/>
        </p:nvSpPr>
        <p:spPr bwMode="auto">
          <a:xfrm>
            <a:off x="1351994" y="2493813"/>
            <a:ext cx="16557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s-PE" sz="1800" b="1" dirty="0">
                <a:latin typeface="+mj-lt"/>
              </a:rPr>
              <a:t>CTQ</a:t>
            </a:r>
          </a:p>
        </p:txBody>
      </p:sp>
      <p:sp>
        <p:nvSpPr>
          <p:cNvPr id="21" name="28 Flecha derecha"/>
          <p:cNvSpPr/>
          <p:nvPr/>
        </p:nvSpPr>
        <p:spPr>
          <a:xfrm>
            <a:off x="5227969" y="3025996"/>
            <a:ext cx="583284" cy="340338"/>
          </a:xfrm>
          <a:prstGeom prst="rightArrow">
            <a:avLst/>
          </a:prstGeom>
          <a:solidFill>
            <a:srgbClr val="DB423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p>
        </p:txBody>
      </p:sp>
      <p:sp>
        <p:nvSpPr>
          <p:cNvPr id="23" name="Rectángulo 22"/>
          <p:cNvSpPr/>
          <p:nvPr/>
        </p:nvSpPr>
        <p:spPr>
          <a:xfrm>
            <a:off x="503238" y="920364"/>
            <a:ext cx="7269162" cy="569387"/>
          </a:xfrm>
          <a:prstGeom prst="rect">
            <a:avLst/>
          </a:prstGeom>
        </p:spPr>
        <p:txBody>
          <a:bodyPr wrap="square" lIns="0" tIns="0" rIns="0" bIns="0">
            <a:spAutoFit/>
          </a:bodyPr>
          <a:lstStyle/>
          <a:p>
            <a:pPr>
              <a:spcAft>
                <a:spcPts val="600"/>
              </a:spcAft>
            </a:pPr>
            <a:r>
              <a:rPr lang="es-PE" sz="1600" b="1" dirty="0">
                <a:latin typeface="Calibri" charset="0"/>
                <a:ea typeface="Calibri" charset="0"/>
                <a:cs typeface="Calibri" charset="0"/>
              </a:rPr>
              <a:t>DESARROLLANDO LÍMITES DE ESPECIFICACIÓN</a:t>
            </a:r>
          </a:p>
          <a:p>
            <a:r>
              <a:rPr lang="es-PE" sz="1600" dirty="0">
                <a:latin typeface="Calibri" charset="0"/>
                <a:ea typeface="Calibri" charset="0"/>
                <a:cs typeface="Calibri" charset="0"/>
              </a:rPr>
              <a:t>Ejemplo de límites de especificación para un CTQ</a:t>
            </a:r>
          </a:p>
        </p:txBody>
      </p:sp>
      <p:sp>
        <p:nvSpPr>
          <p:cNvPr id="3" name="Rectángulo redondeado 2"/>
          <p:cNvSpPr/>
          <p:nvPr/>
        </p:nvSpPr>
        <p:spPr>
          <a:xfrm>
            <a:off x="4232696" y="2138583"/>
            <a:ext cx="1742439" cy="2089150"/>
          </a:xfrm>
          <a:prstGeom prst="roundRect">
            <a:avLst>
              <a:gd name="adj" fmla="val 7792"/>
            </a:avLst>
          </a:prstGeom>
          <a:solidFill>
            <a:schemeClr val="bg1"/>
          </a:solid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r>
              <a:rPr lang="es-PE" sz="1500" b="1" dirty="0">
                <a:solidFill>
                  <a:schemeClr val="tx1"/>
                </a:solidFill>
                <a:latin typeface="Calibri" charset="0"/>
                <a:ea typeface="Calibri" charset="0"/>
                <a:cs typeface="Calibri" charset="0"/>
              </a:rPr>
              <a:t>Especificación límite inferior</a:t>
            </a:r>
          </a:p>
        </p:txBody>
      </p:sp>
      <p:sp>
        <p:nvSpPr>
          <p:cNvPr id="4" name="Rectángulo redondeado 3"/>
          <p:cNvSpPr/>
          <p:nvPr/>
        </p:nvSpPr>
        <p:spPr>
          <a:xfrm>
            <a:off x="4227198" y="3706031"/>
            <a:ext cx="1740901" cy="521204"/>
          </a:xfrm>
          <a:prstGeom prst="roundRect">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600" b="1" dirty="0">
                <a:solidFill>
                  <a:schemeClr val="bg1"/>
                </a:solidFill>
                <a:latin typeface="Calibri" charset="0"/>
                <a:ea typeface="Calibri" charset="0"/>
                <a:cs typeface="Calibri" charset="0"/>
              </a:rPr>
              <a:t>1 segundos</a:t>
            </a:r>
          </a:p>
        </p:txBody>
      </p:sp>
      <p:sp>
        <p:nvSpPr>
          <p:cNvPr id="6" name="Rectángulo 5"/>
          <p:cNvSpPr/>
          <p:nvPr/>
        </p:nvSpPr>
        <p:spPr>
          <a:xfrm>
            <a:off x="4227198" y="3666349"/>
            <a:ext cx="1740901" cy="94310"/>
          </a:xfrm>
          <a:prstGeom prst="rect">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28 Flecha derecha"/>
          <p:cNvSpPr/>
          <p:nvPr/>
        </p:nvSpPr>
        <p:spPr>
          <a:xfrm>
            <a:off x="7172496" y="3025996"/>
            <a:ext cx="583284" cy="340338"/>
          </a:xfrm>
          <a:prstGeom prst="rightArrow">
            <a:avLst/>
          </a:prstGeom>
          <a:solidFill>
            <a:srgbClr val="DB423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p>
        </p:txBody>
      </p:sp>
      <p:sp>
        <p:nvSpPr>
          <p:cNvPr id="24" name="Rectángulo redondeado 23"/>
          <p:cNvSpPr/>
          <p:nvPr/>
        </p:nvSpPr>
        <p:spPr>
          <a:xfrm>
            <a:off x="6177223" y="2138583"/>
            <a:ext cx="1742439" cy="2089150"/>
          </a:xfrm>
          <a:prstGeom prst="roundRect">
            <a:avLst>
              <a:gd name="adj" fmla="val 7792"/>
            </a:avLst>
          </a:prstGeom>
          <a:solidFill>
            <a:schemeClr val="bg1"/>
          </a:solid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r>
              <a:rPr lang="es-PE" sz="1500" b="1" dirty="0">
                <a:solidFill>
                  <a:schemeClr val="tx1"/>
                </a:solidFill>
                <a:latin typeface="Calibri" charset="0"/>
                <a:ea typeface="Calibri" charset="0"/>
                <a:cs typeface="Calibri" charset="0"/>
              </a:rPr>
              <a:t>Especificación límite superior</a:t>
            </a:r>
          </a:p>
        </p:txBody>
      </p:sp>
      <p:sp>
        <p:nvSpPr>
          <p:cNvPr id="25" name="Rectángulo redondeado 24"/>
          <p:cNvSpPr/>
          <p:nvPr/>
        </p:nvSpPr>
        <p:spPr>
          <a:xfrm>
            <a:off x="6171725" y="3706031"/>
            <a:ext cx="1740901" cy="521204"/>
          </a:xfrm>
          <a:prstGeom prst="roundRect">
            <a:avLst/>
          </a:prstGeom>
          <a:solidFill>
            <a:srgbClr val="00B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600" b="1" dirty="0">
                <a:solidFill>
                  <a:schemeClr val="bg1"/>
                </a:solidFill>
                <a:latin typeface="Calibri" charset="0"/>
                <a:ea typeface="Calibri" charset="0"/>
                <a:cs typeface="Calibri" charset="0"/>
              </a:rPr>
              <a:t> 5 segundos</a:t>
            </a:r>
          </a:p>
        </p:txBody>
      </p:sp>
      <p:sp>
        <p:nvSpPr>
          <p:cNvPr id="27" name="Rectángulo 26"/>
          <p:cNvSpPr/>
          <p:nvPr/>
        </p:nvSpPr>
        <p:spPr>
          <a:xfrm>
            <a:off x="6171725" y="3666349"/>
            <a:ext cx="1740901" cy="94310"/>
          </a:xfrm>
          <a:prstGeom prst="rect">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Rectángulo redondeado 27"/>
          <p:cNvSpPr/>
          <p:nvPr/>
        </p:nvSpPr>
        <p:spPr>
          <a:xfrm>
            <a:off x="1100583" y="2939779"/>
            <a:ext cx="2158587" cy="710757"/>
          </a:xfrm>
          <a:prstGeom prst="roundRect">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600" b="1" dirty="0">
                <a:solidFill>
                  <a:schemeClr val="bg1"/>
                </a:solidFill>
              </a:rPr>
              <a:t>Contestar llamada </a:t>
            </a:r>
          </a:p>
          <a:p>
            <a:pPr algn="ctr" eaLnBrk="1" hangingPunct="1">
              <a:defRPr/>
            </a:pPr>
            <a:r>
              <a:rPr lang="es-PE" sz="1600" b="1">
                <a:solidFill>
                  <a:schemeClr val="bg1"/>
                </a:solidFill>
              </a:rPr>
              <a:t>&lt;= </a:t>
            </a:r>
            <a:r>
              <a:rPr lang="es-PE" sz="1600" b="1" dirty="0">
                <a:solidFill>
                  <a:schemeClr val="bg1"/>
                </a:solidFill>
              </a:rPr>
              <a:t>5 segundos</a:t>
            </a:r>
          </a:p>
        </p:txBody>
      </p:sp>
      <p:sp>
        <p:nvSpPr>
          <p:cNvPr id="9" name="Flecha derecha 8"/>
          <p:cNvSpPr/>
          <p:nvPr/>
        </p:nvSpPr>
        <p:spPr>
          <a:xfrm>
            <a:off x="3429000" y="3118104"/>
            <a:ext cx="612648" cy="329184"/>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p:cNvPicPr>
            <a:picLocks noChangeAspect="1"/>
          </p:cNvPicPr>
          <p:nvPr/>
        </p:nvPicPr>
        <p:blipFill>
          <a:blip r:embed="rId4"/>
          <a:stretch>
            <a:fillRect/>
          </a:stretch>
        </p:blipFill>
        <p:spPr>
          <a:xfrm>
            <a:off x="4817645" y="2356360"/>
            <a:ext cx="560006" cy="560006"/>
          </a:xfrm>
          <a:prstGeom prst="rect">
            <a:avLst/>
          </a:prstGeom>
        </p:spPr>
      </p:pic>
      <p:pic>
        <p:nvPicPr>
          <p:cNvPr id="42" name="Imagen 41"/>
          <p:cNvPicPr>
            <a:picLocks noChangeAspect="1"/>
          </p:cNvPicPr>
          <p:nvPr/>
        </p:nvPicPr>
        <p:blipFill>
          <a:blip r:embed="rId4"/>
          <a:stretch>
            <a:fillRect/>
          </a:stretch>
        </p:blipFill>
        <p:spPr>
          <a:xfrm rot="5400000">
            <a:off x="6767035" y="2356360"/>
            <a:ext cx="560006" cy="560006"/>
          </a:xfrm>
          <a:prstGeom prst="rect">
            <a:avLst/>
          </a:prstGeom>
        </p:spPr>
      </p:pic>
      <p:sp>
        <p:nvSpPr>
          <p:cNvPr id="17"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a:cs typeface="Calibri"/>
              </a:rPr>
              <a:t>CTQ</a:t>
            </a:r>
            <a:endParaRPr lang="es-PE" sz="1000" dirty="0">
              <a:solidFill>
                <a:schemeClr val="bg1">
                  <a:lumMod val="65000"/>
                </a:schemeClr>
              </a:solidFill>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28229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80615"/>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¿QUÉ ES LA SATISFACCIÓN DEL CLIENTE?</a:t>
            </a:r>
          </a:p>
        </p:txBody>
      </p:sp>
      <p:sp>
        <p:nvSpPr>
          <p:cNvPr id="3" name="object 7"/>
          <p:cNvSpPr txBox="1"/>
          <p:nvPr/>
        </p:nvSpPr>
        <p:spPr>
          <a:xfrm>
            <a:off x="506796" y="918372"/>
            <a:ext cx="7770930" cy="1138773"/>
          </a:xfrm>
          <a:prstGeom prst="rect">
            <a:avLst/>
          </a:prstGeom>
        </p:spPr>
        <p:txBody>
          <a:bodyPr vert="horz" wrap="square" lIns="0" tIns="0" rIns="0" bIns="0" rtlCol="0">
            <a:spAutoFit/>
          </a:bodyPr>
          <a:lstStyle/>
          <a:p>
            <a:pPr marL="180975" indent="-180975">
              <a:spcAft>
                <a:spcPts val="600"/>
              </a:spcAft>
              <a:buFont typeface="Arial" charset="0"/>
              <a:buChar char="•"/>
            </a:pPr>
            <a:r>
              <a:rPr lang="es-ES" sz="1600" spc="-10" dirty="0">
                <a:solidFill>
                  <a:srgbClr val="262626"/>
                </a:solidFill>
                <a:latin typeface="Calibri" charset="0"/>
                <a:ea typeface="Calibri" charset="0"/>
                <a:cs typeface="Calibri" charset="0"/>
              </a:rPr>
              <a:t>Es la medición de la respuesta que los consumidores tienen con respecto a un servicio o producto de una marca en específico.</a:t>
            </a:r>
            <a:endParaRPr lang="es-PE" sz="1600" spc="-10" dirty="0">
              <a:solidFill>
                <a:srgbClr val="262626"/>
              </a:solidFill>
              <a:latin typeface="Calibri" charset="0"/>
              <a:ea typeface="Calibri" charset="0"/>
              <a:cs typeface="Calibri" charset="0"/>
            </a:endParaRPr>
          </a:p>
          <a:p>
            <a:pPr marL="180975" indent="-180975">
              <a:spcAft>
                <a:spcPts val="600"/>
              </a:spcAft>
              <a:buFont typeface="Arial" charset="0"/>
              <a:buChar char="•"/>
            </a:pPr>
            <a:r>
              <a:rPr lang="es-PE" sz="1600" spc="-10" dirty="0">
                <a:solidFill>
                  <a:srgbClr val="262626"/>
                </a:solidFill>
                <a:latin typeface="Calibri" charset="0"/>
                <a:ea typeface="Calibri" charset="0"/>
                <a:cs typeface="Calibri" charset="0"/>
              </a:rPr>
              <a:t>En cada una de las industrias de hoy en día existe sobrecapacidad de producción.</a:t>
            </a:r>
          </a:p>
          <a:p>
            <a:pPr marL="180975" indent="-180975">
              <a:spcAft>
                <a:spcPts val="600"/>
              </a:spcAft>
              <a:buFont typeface="Arial" charset="0"/>
              <a:buChar char="•"/>
            </a:pPr>
            <a:r>
              <a:rPr lang="es-PE" sz="1600" spc="-10" dirty="0">
                <a:solidFill>
                  <a:srgbClr val="262626"/>
                </a:solidFill>
                <a:latin typeface="Calibri" charset="0"/>
                <a:ea typeface="Calibri" charset="0"/>
                <a:cs typeface="Calibri" charset="0"/>
              </a:rPr>
              <a:t>Productos similares o sustitutos</a:t>
            </a:r>
          </a:p>
        </p:txBody>
      </p:sp>
      <p:grpSp>
        <p:nvGrpSpPr>
          <p:cNvPr id="9" name="Agrupar 8"/>
          <p:cNvGrpSpPr/>
          <p:nvPr/>
        </p:nvGrpSpPr>
        <p:grpSpPr>
          <a:xfrm>
            <a:off x="503239" y="2691478"/>
            <a:ext cx="8172450" cy="2555875"/>
            <a:chOff x="503238" y="2724643"/>
            <a:chExt cx="9006705" cy="2472832"/>
          </a:xfrm>
        </p:grpSpPr>
        <p:grpSp>
          <p:nvGrpSpPr>
            <p:cNvPr id="7" name="Agrupar 6"/>
            <p:cNvGrpSpPr/>
            <p:nvPr/>
          </p:nvGrpSpPr>
          <p:grpSpPr>
            <a:xfrm>
              <a:off x="503238" y="2724643"/>
              <a:ext cx="5984189" cy="2472832"/>
              <a:chOff x="-531795" y="2165684"/>
              <a:chExt cx="7336857" cy="3031792"/>
            </a:xfrm>
          </p:grpSpPr>
          <p:pic>
            <p:nvPicPr>
              <p:cNvPr id="5" name="Imagen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173932" y="2165684"/>
                <a:ext cx="3631130" cy="3031791"/>
              </a:xfrm>
              <a:prstGeom prst="rect">
                <a:avLst/>
              </a:prstGeom>
            </p:spPr>
          </p:pic>
          <p:pic>
            <p:nvPicPr>
              <p:cNvPr id="6" name="Imagen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31795" y="2165684"/>
                <a:ext cx="3631130" cy="3031792"/>
              </a:xfrm>
              <a:prstGeom prst="rect">
                <a:avLst/>
              </a:prstGeom>
            </p:spPr>
          </p:pic>
        </p:grpSp>
        <p:pic>
          <p:nvPicPr>
            <p:cNvPr id="8" name="Imagen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548270" y="2724643"/>
              <a:ext cx="2961673" cy="2472832"/>
            </a:xfrm>
            <a:prstGeom prst="rect">
              <a:avLst/>
            </a:prstGeom>
          </p:spPr>
        </p:pic>
      </p:grpSp>
    </p:spTree>
    <p:extLst>
      <p:ext uri="{BB962C8B-B14F-4D97-AF65-F5344CB8AC3E}">
        <p14:creationId xmlns:p14="http://schemas.microsoft.com/office/powerpoint/2010/main" val="1080152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13 Tabla"/>
          <p:cNvGraphicFramePr>
            <a:graphicFrameLocks noGrp="1"/>
          </p:cNvGraphicFramePr>
          <p:nvPr>
            <p:extLst>
              <p:ext uri="{D42A27DB-BD31-4B8C-83A1-F6EECF244321}">
                <p14:modId xmlns:p14="http://schemas.microsoft.com/office/powerpoint/2010/main" val="3121306725"/>
              </p:ext>
            </p:extLst>
          </p:nvPr>
        </p:nvGraphicFramePr>
        <p:xfrm>
          <a:off x="503236" y="1303341"/>
          <a:ext cx="8172452" cy="3904294"/>
        </p:xfrm>
        <a:graphic>
          <a:graphicData uri="http://schemas.openxmlformats.org/drawingml/2006/table">
            <a:tbl>
              <a:tblPr firstRow="1" bandRow="1">
                <a:tableStyleId>{5C22544A-7EE6-4342-B048-85BDC9FD1C3A}</a:tableStyleId>
              </a:tblPr>
              <a:tblGrid>
                <a:gridCol w="2043113">
                  <a:extLst>
                    <a:ext uri="{9D8B030D-6E8A-4147-A177-3AD203B41FA5}">
                      <a16:colId xmlns:a16="http://schemas.microsoft.com/office/drawing/2014/main" val="20000"/>
                    </a:ext>
                  </a:extLst>
                </a:gridCol>
                <a:gridCol w="2043113">
                  <a:extLst>
                    <a:ext uri="{9D8B030D-6E8A-4147-A177-3AD203B41FA5}">
                      <a16:colId xmlns:a16="http://schemas.microsoft.com/office/drawing/2014/main" val="20001"/>
                    </a:ext>
                  </a:extLst>
                </a:gridCol>
                <a:gridCol w="2043113">
                  <a:extLst>
                    <a:ext uri="{9D8B030D-6E8A-4147-A177-3AD203B41FA5}">
                      <a16:colId xmlns:a16="http://schemas.microsoft.com/office/drawing/2014/main" val="20002"/>
                    </a:ext>
                  </a:extLst>
                </a:gridCol>
                <a:gridCol w="2043113">
                  <a:extLst>
                    <a:ext uri="{9D8B030D-6E8A-4147-A177-3AD203B41FA5}">
                      <a16:colId xmlns:a16="http://schemas.microsoft.com/office/drawing/2014/main" val="20003"/>
                    </a:ext>
                  </a:extLst>
                </a:gridCol>
              </a:tblGrid>
              <a:tr h="439734">
                <a:tc>
                  <a:txBody>
                    <a:bodyPr/>
                    <a:lstStyle/>
                    <a:p>
                      <a:pPr algn="ctr"/>
                      <a:r>
                        <a:rPr lang="es-PE" sz="1300" dirty="0">
                          <a:latin typeface="Calibri" charset="0"/>
                          <a:ea typeface="Calibri" charset="0"/>
                          <a:cs typeface="Calibri" charset="0"/>
                        </a:rPr>
                        <a:t>Categoría</a:t>
                      </a:r>
                    </a:p>
                  </a:txBody>
                  <a:tcPr marL="82902" marR="82902" marT="41452" marB="41452" anchor="ctr">
                    <a:lnL w="12700" cap="flat" cmpd="sng" algn="ctr">
                      <a:solidFill>
                        <a:srgbClr val="92C14D"/>
                      </a:solidFill>
                      <a:prstDash val="solid"/>
                      <a:round/>
                      <a:headEnd type="none" w="med" len="med"/>
                      <a:tailEnd type="none" w="med" len="med"/>
                    </a:lnL>
                    <a:lnR w="12700" cap="flat" cmpd="sng" algn="ctr">
                      <a:solidFill>
                        <a:srgbClr val="92C14D"/>
                      </a:solidFill>
                      <a:prstDash val="solid"/>
                      <a:round/>
                      <a:headEnd type="none" w="med" len="med"/>
                      <a:tailEnd type="none" w="med" len="med"/>
                    </a:lnR>
                    <a:lnT w="12700" cap="flat" cmpd="sng" algn="ctr">
                      <a:solidFill>
                        <a:srgbClr val="92C14D"/>
                      </a:solidFill>
                      <a:prstDash val="solid"/>
                      <a:round/>
                      <a:headEnd type="none" w="med" len="med"/>
                      <a:tailEnd type="none" w="med" len="med"/>
                    </a:lnT>
                    <a:lnB w="12700" cap="flat" cmpd="sng" algn="ctr">
                      <a:solidFill>
                        <a:srgbClr val="92C14D"/>
                      </a:solidFill>
                      <a:prstDash val="solid"/>
                      <a:round/>
                      <a:headEnd type="none" w="med" len="med"/>
                      <a:tailEnd type="none" w="med" len="med"/>
                    </a:lnB>
                    <a:solidFill>
                      <a:srgbClr val="8EC540"/>
                    </a:solidFill>
                  </a:tcPr>
                </a:tc>
                <a:tc>
                  <a:txBody>
                    <a:bodyPr/>
                    <a:lstStyle/>
                    <a:p>
                      <a:pPr algn="ctr"/>
                      <a:r>
                        <a:rPr lang="es-PE" sz="1300" dirty="0">
                          <a:latin typeface="Calibri" charset="0"/>
                          <a:ea typeface="Calibri" charset="0"/>
                          <a:cs typeface="Calibri" charset="0"/>
                        </a:rPr>
                        <a:t>Problema</a:t>
                      </a:r>
                      <a:r>
                        <a:rPr lang="es-PE" sz="1300" baseline="0" dirty="0">
                          <a:latin typeface="Calibri" charset="0"/>
                          <a:ea typeface="Calibri" charset="0"/>
                          <a:cs typeface="Calibri" charset="0"/>
                        </a:rPr>
                        <a:t> para cliente</a:t>
                      </a:r>
                      <a:endParaRPr lang="es-PE" sz="1300" dirty="0">
                        <a:latin typeface="Calibri" charset="0"/>
                        <a:ea typeface="Calibri" charset="0"/>
                        <a:cs typeface="Calibri" charset="0"/>
                      </a:endParaRPr>
                    </a:p>
                  </a:txBody>
                  <a:tcPr marL="82902" marR="82902" marT="41452" marB="41452" anchor="ctr">
                    <a:lnL w="12700" cap="flat" cmpd="sng" algn="ctr">
                      <a:solidFill>
                        <a:srgbClr val="92C14D"/>
                      </a:solidFill>
                      <a:prstDash val="solid"/>
                      <a:round/>
                      <a:headEnd type="none" w="med" len="med"/>
                      <a:tailEnd type="none" w="med" len="med"/>
                    </a:lnL>
                    <a:lnR w="12700" cap="flat" cmpd="sng" algn="ctr">
                      <a:solidFill>
                        <a:srgbClr val="92C14D"/>
                      </a:solidFill>
                      <a:prstDash val="solid"/>
                      <a:round/>
                      <a:headEnd type="none" w="med" len="med"/>
                      <a:tailEnd type="none" w="med" len="med"/>
                    </a:lnR>
                    <a:lnT w="12700" cap="flat" cmpd="sng" algn="ctr">
                      <a:solidFill>
                        <a:srgbClr val="92C14D"/>
                      </a:solidFill>
                      <a:prstDash val="solid"/>
                      <a:round/>
                      <a:headEnd type="none" w="med" len="med"/>
                      <a:tailEnd type="none" w="med" len="med"/>
                    </a:lnT>
                    <a:lnB w="12700" cap="flat" cmpd="sng" algn="ctr">
                      <a:solidFill>
                        <a:srgbClr val="92C14D"/>
                      </a:solidFill>
                      <a:prstDash val="solid"/>
                      <a:round/>
                      <a:headEnd type="none" w="med" len="med"/>
                      <a:tailEnd type="none" w="med" len="med"/>
                    </a:lnB>
                    <a:solidFill>
                      <a:srgbClr val="8EC540"/>
                    </a:solidFill>
                  </a:tcPr>
                </a:tc>
                <a:tc>
                  <a:txBody>
                    <a:bodyPr/>
                    <a:lstStyle/>
                    <a:p>
                      <a:pPr algn="ctr"/>
                      <a:r>
                        <a:rPr lang="es-PE" sz="1300" dirty="0">
                          <a:latin typeface="Calibri" charset="0"/>
                          <a:ea typeface="Calibri" charset="0"/>
                          <a:cs typeface="Calibri" charset="0"/>
                        </a:rPr>
                        <a:t>Necesidad del cliente</a:t>
                      </a:r>
                    </a:p>
                  </a:txBody>
                  <a:tcPr marL="82902" marR="82902" marT="41452" marB="41452" anchor="ctr">
                    <a:lnL w="12700" cap="flat" cmpd="sng" algn="ctr">
                      <a:solidFill>
                        <a:srgbClr val="92C14D"/>
                      </a:solidFill>
                      <a:prstDash val="solid"/>
                      <a:round/>
                      <a:headEnd type="none" w="med" len="med"/>
                      <a:tailEnd type="none" w="med" len="med"/>
                    </a:lnL>
                    <a:lnR w="12700" cap="flat" cmpd="sng" algn="ctr">
                      <a:solidFill>
                        <a:srgbClr val="92C14D"/>
                      </a:solidFill>
                      <a:prstDash val="solid"/>
                      <a:round/>
                      <a:headEnd type="none" w="med" len="med"/>
                      <a:tailEnd type="none" w="med" len="med"/>
                    </a:lnR>
                    <a:lnT w="12700" cap="flat" cmpd="sng" algn="ctr">
                      <a:solidFill>
                        <a:srgbClr val="92C14D"/>
                      </a:solidFill>
                      <a:prstDash val="solid"/>
                      <a:round/>
                      <a:headEnd type="none" w="med" len="med"/>
                      <a:tailEnd type="none" w="med" len="med"/>
                    </a:lnT>
                    <a:lnB w="12700" cap="flat" cmpd="sng" algn="ctr">
                      <a:solidFill>
                        <a:srgbClr val="92C14D"/>
                      </a:solidFill>
                      <a:prstDash val="solid"/>
                      <a:round/>
                      <a:headEnd type="none" w="med" len="med"/>
                      <a:tailEnd type="none" w="med" len="med"/>
                    </a:lnB>
                    <a:solidFill>
                      <a:srgbClr val="8EC540"/>
                    </a:solidFill>
                  </a:tcPr>
                </a:tc>
                <a:tc>
                  <a:txBody>
                    <a:bodyPr/>
                    <a:lstStyle/>
                    <a:p>
                      <a:pPr algn="ctr"/>
                      <a:r>
                        <a:rPr lang="es-PE" sz="1300" dirty="0">
                          <a:latin typeface="Calibri" charset="0"/>
                          <a:ea typeface="Calibri" charset="0"/>
                          <a:cs typeface="Calibri" charset="0"/>
                        </a:rPr>
                        <a:t>CTQ</a:t>
                      </a:r>
                    </a:p>
                  </a:txBody>
                  <a:tcPr marL="82902" marR="82902" marT="41452" marB="41452" anchor="ctr">
                    <a:lnL w="12700" cap="flat" cmpd="sng" algn="ctr">
                      <a:solidFill>
                        <a:srgbClr val="92C14D"/>
                      </a:solidFill>
                      <a:prstDash val="solid"/>
                      <a:round/>
                      <a:headEnd type="none" w="med" len="med"/>
                      <a:tailEnd type="none" w="med" len="med"/>
                    </a:lnL>
                    <a:lnR w="12700" cap="flat" cmpd="sng" algn="ctr">
                      <a:solidFill>
                        <a:srgbClr val="92C14D"/>
                      </a:solidFill>
                      <a:prstDash val="solid"/>
                      <a:round/>
                      <a:headEnd type="none" w="med" len="med"/>
                      <a:tailEnd type="none" w="med" len="med"/>
                    </a:lnR>
                    <a:lnT w="12700" cap="flat" cmpd="sng" algn="ctr">
                      <a:solidFill>
                        <a:srgbClr val="92C14D"/>
                      </a:solidFill>
                      <a:prstDash val="solid"/>
                      <a:round/>
                      <a:headEnd type="none" w="med" len="med"/>
                      <a:tailEnd type="none" w="med" len="med"/>
                    </a:lnT>
                    <a:lnB w="12700" cap="flat" cmpd="sng" algn="ctr">
                      <a:solidFill>
                        <a:srgbClr val="92C14D"/>
                      </a:solidFill>
                      <a:prstDash val="solid"/>
                      <a:round/>
                      <a:headEnd type="none" w="med" len="med"/>
                      <a:tailEnd type="none" w="med" len="med"/>
                    </a:lnB>
                    <a:solidFill>
                      <a:srgbClr val="8EC540"/>
                    </a:solidFill>
                  </a:tcPr>
                </a:tc>
                <a:extLst>
                  <a:ext uri="{0D108BD9-81ED-4DB2-BD59-A6C34878D82A}">
                    <a16:rowId xmlns:a16="http://schemas.microsoft.com/office/drawing/2014/main" val="10000"/>
                  </a:ext>
                </a:extLst>
              </a:tr>
              <a:tr h="672667">
                <a:tc>
                  <a:txBody>
                    <a:bodyPr/>
                    <a:lstStyle/>
                    <a:p>
                      <a:r>
                        <a:rPr lang="es-ES" sz="1300" dirty="0">
                          <a:latin typeface="Calibri" charset="0"/>
                          <a:ea typeface="Calibri" charset="0"/>
                          <a:cs typeface="Calibri" charset="0"/>
                        </a:rPr>
                        <a:t>T</a:t>
                      </a:r>
                      <a:r>
                        <a:rPr lang="es-ES_tradnl" sz="1300" noProof="0" dirty="0">
                          <a:latin typeface="Calibri" charset="0"/>
                          <a:ea typeface="Calibri" charset="0"/>
                          <a:cs typeface="Calibri" charset="0"/>
                        </a:rPr>
                        <a:t>iempo</a:t>
                      </a:r>
                      <a:r>
                        <a:rPr lang="es-PE" sz="1300" dirty="0">
                          <a:latin typeface="Calibri" charset="0"/>
                          <a:ea typeface="Calibri" charset="0"/>
                          <a:cs typeface="Calibri" charset="0"/>
                        </a:rPr>
                        <a:t> de respuesta</a:t>
                      </a:r>
                    </a:p>
                  </a:txBody>
                  <a:tcPr marL="82902" marR="82902" marT="41452" marB="41452" anchor="ctr">
                    <a:lnL w="12700" cap="flat" cmpd="sng" algn="ctr">
                      <a:solidFill>
                        <a:srgbClr val="92C14D"/>
                      </a:solidFill>
                      <a:prstDash val="solid"/>
                      <a:round/>
                      <a:headEnd type="none" w="med" len="med"/>
                      <a:tailEnd type="none" w="med" len="med"/>
                    </a:lnL>
                    <a:lnR w="12700" cap="flat" cmpd="sng" algn="ctr">
                      <a:solidFill>
                        <a:srgbClr val="92C14D"/>
                      </a:solidFill>
                      <a:prstDash val="solid"/>
                      <a:round/>
                      <a:headEnd type="none" w="med" len="med"/>
                      <a:tailEnd type="none" w="med" len="med"/>
                    </a:lnR>
                    <a:lnT w="12700" cap="flat" cmpd="sng" algn="ctr">
                      <a:solidFill>
                        <a:srgbClr val="92C14D"/>
                      </a:solidFill>
                      <a:prstDash val="solid"/>
                      <a:round/>
                      <a:headEnd type="none" w="med" len="med"/>
                      <a:tailEnd type="none" w="med" len="med"/>
                    </a:lnT>
                    <a:lnB w="12700" cap="flat" cmpd="sng" algn="ctr">
                      <a:solidFill>
                        <a:srgbClr val="92C14D"/>
                      </a:solidFill>
                      <a:prstDash val="solid"/>
                      <a:round/>
                      <a:headEnd type="none" w="med" len="med"/>
                      <a:tailEnd type="none" w="med" len="med"/>
                    </a:lnB>
                    <a:solidFill>
                      <a:srgbClr val="DEEDC8"/>
                    </a:solidFill>
                  </a:tcPr>
                </a:tc>
                <a:tc>
                  <a:txBody>
                    <a:bodyPr/>
                    <a:lstStyle/>
                    <a:p>
                      <a:r>
                        <a:rPr lang="es-PE" sz="1300" dirty="0">
                          <a:latin typeface="Calibri" charset="0"/>
                          <a:ea typeface="Calibri" charset="0"/>
                          <a:cs typeface="Calibri" charset="0"/>
                        </a:rPr>
                        <a:t>Demasiado</a:t>
                      </a:r>
                      <a:r>
                        <a:rPr lang="es-PE" sz="1300" baseline="0" dirty="0">
                          <a:latin typeface="Calibri" charset="0"/>
                          <a:ea typeface="Calibri" charset="0"/>
                          <a:cs typeface="Calibri" charset="0"/>
                        </a:rPr>
                        <a:t> tiempo para procesar un préstamo</a:t>
                      </a:r>
                      <a:endParaRPr lang="es-PE" sz="1300" dirty="0">
                        <a:latin typeface="Calibri" charset="0"/>
                        <a:ea typeface="Calibri" charset="0"/>
                        <a:cs typeface="Calibri" charset="0"/>
                      </a:endParaRPr>
                    </a:p>
                  </a:txBody>
                  <a:tcPr marL="82902" marR="82902" marT="41452" marB="41452" anchor="ctr">
                    <a:lnL w="12700" cap="flat" cmpd="sng" algn="ctr">
                      <a:solidFill>
                        <a:srgbClr val="92C14D"/>
                      </a:solidFill>
                      <a:prstDash val="solid"/>
                      <a:round/>
                      <a:headEnd type="none" w="med" len="med"/>
                      <a:tailEnd type="none" w="med" len="med"/>
                    </a:lnL>
                    <a:lnR w="12700" cap="flat" cmpd="sng" algn="ctr">
                      <a:solidFill>
                        <a:srgbClr val="92C14D"/>
                      </a:solidFill>
                      <a:prstDash val="solid"/>
                      <a:round/>
                      <a:headEnd type="none" w="med" len="med"/>
                      <a:tailEnd type="none" w="med" len="med"/>
                    </a:lnR>
                    <a:lnT w="12700" cap="flat" cmpd="sng" algn="ctr">
                      <a:solidFill>
                        <a:srgbClr val="92C14D"/>
                      </a:solidFill>
                      <a:prstDash val="solid"/>
                      <a:round/>
                      <a:headEnd type="none" w="med" len="med"/>
                      <a:tailEnd type="none" w="med" len="med"/>
                    </a:lnT>
                    <a:lnB w="12700" cap="flat" cmpd="sng" algn="ctr">
                      <a:solidFill>
                        <a:srgbClr val="92C14D"/>
                      </a:solidFill>
                      <a:prstDash val="solid"/>
                      <a:round/>
                      <a:headEnd type="none" w="med" len="med"/>
                      <a:tailEnd type="none" w="med" len="med"/>
                    </a:lnB>
                    <a:solidFill>
                      <a:srgbClr val="DEEDC8"/>
                    </a:solidFill>
                  </a:tcPr>
                </a:tc>
                <a:tc>
                  <a:txBody>
                    <a:bodyPr/>
                    <a:lstStyle/>
                    <a:p>
                      <a:r>
                        <a:rPr lang="es-PE" sz="1300" dirty="0">
                          <a:latin typeface="Calibri" charset="0"/>
                          <a:ea typeface="Calibri" charset="0"/>
                          <a:cs typeface="Calibri" charset="0"/>
                        </a:rPr>
                        <a:t>Reducir</a:t>
                      </a:r>
                      <a:r>
                        <a:rPr lang="es-PE" sz="1300" baseline="0" dirty="0">
                          <a:latin typeface="Calibri" charset="0"/>
                          <a:ea typeface="Calibri" charset="0"/>
                          <a:cs typeface="Calibri" charset="0"/>
                        </a:rPr>
                        <a:t> el ciclo de tiempo para procesar préstamos</a:t>
                      </a:r>
                      <a:endParaRPr lang="es-PE" sz="1300" dirty="0">
                        <a:latin typeface="Calibri" charset="0"/>
                        <a:ea typeface="Calibri" charset="0"/>
                        <a:cs typeface="Calibri" charset="0"/>
                      </a:endParaRPr>
                    </a:p>
                  </a:txBody>
                  <a:tcPr marL="82902" marR="82902" marT="41452" marB="41452" anchor="ctr">
                    <a:lnL w="12700" cap="flat" cmpd="sng" algn="ctr">
                      <a:solidFill>
                        <a:srgbClr val="92C14D"/>
                      </a:solidFill>
                      <a:prstDash val="solid"/>
                      <a:round/>
                      <a:headEnd type="none" w="med" len="med"/>
                      <a:tailEnd type="none" w="med" len="med"/>
                    </a:lnL>
                    <a:lnR w="12700" cap="flat" cmpd="sng" algn="ctr">
                      <a:solidFill>
                        <a:srgbClr val="92C14D"/>
                      </a:solidFill>
                      <a:prstDash val="solid"/>
                      <a:round/>
                      <a:headEnd type="none" w="med" len="med"/>
                      <a:tailEnd type="none" w="med" len="med"/>
                    </a:lnR>
                    <a:lnT w="12700" cap="flat" cmpd="sng" algn="ctr">
                      <a:solidFill>
                        <a:srgbClr val="92C14D"/>
                      </a:solidFill>
                      <a:prstDash val="solid"/>
                      <a:round/>
                      <a:headEnd type="none" w="med" len="med"/>
                      <a:tailEnd type="none" w="med" len="med"/>
                    </a:lnT>
                    <a:lnB w="12700" cap="flat" cmpd="sng" algn="ctr">
                      <a:solidFill>
                        <a:srgbClr val="92C14D"/>
                      </a:solidFill>
                      <a:prstDash val="solid"/>
                      <a:round/>
                      <a:headEnd type="none" w="med" len="med"/>
                      <a:tailEnd type="none" w="med" len="med"/>
                    </a:lnB>
                    <a:solidFill>
                      <a:srgbClr val="DEEDC8"/>
                    </a:solidFill>
                  </a:tcPr>
                </a:tc>
                <a:tc>
                  <a:txBody>
                    <a:bodyPr/>
                    <a:lstStyle/>
                    <a:p>
                      <a:r>
                        <a:rPr lang="es-PE" sz="1300" dirty="0">
                          <a:latin typeface="Calibri" charset="0"/>
                          <a:ea typeface="Calibri" charset="0"/>
                          <a:cs typeface="Calibri" charset="0"/>
                        </a:rPr>
                        <a:t>3 días de ciclo de proceso de préstamos</a:t>
                      </a:r>
                    </a:p>
                  </a:txBody>
                  <a:tcPr marL="82902" marR="82902" marT="41452" marB="41452" anchor="ctr">
                    <a:lnL w="12700" cap="flat" cmpd="sng" algn="ctr">
                      <a:solidFill>
                        <a:srgbClr val="92C14D"/>
                      </a:solidFill>
                      <a:prstDash val="solid"/>
                      <a:round/>
                      <a:headEnd type="none" w="med" len="med"/>
                      <a:tailEnd type="none" w="med" len="med"/>
                    </a:lnL>
                    <a:lnR w="12700" cap="flat" cmpd="sng" algn="ctr">
                      <a:solidFill>
                        <a:srgbClr val="92C14D"/>
                      </a:solidFill>
                      <a:prstDash val="solid"/>
                      <a:round/>
                      <a:headEnd type="none" w="med" len="med"/>
                      <a:tailEnd type="none" w="med" len="med"/>
                    </a:lnR>
                    <a:lnT w="12700" cap="flat" cmpd="sng" algn="ctr">
                      <a:solidFill>
                        <a:srgbClr val="92C14D"/>
                      </a:solidFill>
                      <a:prstDash val="solid"/>
                      <a:round/>
                      <a:headEnd type="none" w="med" len="med"/>
                      <a:tailEnd type="none" w="med" len="med"/>
                    </a:lnT>
                    <a:lnB w="12700" cap="flat" cmpd="sng" algn="ctr">
                      <a:solidFill>
                        <a:srgbClr val="92C14D"/>
                      </a:solidFill>
                      <a:prstDash val="solid"/>
                      <a:round/>
                      <a:headEnd type="none" w="med" len="med"/>
                      <a:tailEnd type="none" w="med" len="med"/>
                    </a:lnB>
                    <a:solidFill>
                      <a:srgbClr val="DEEDC8"/>
                    </a:solidFill>
                  </a:tcPr>
                </a:tc>
                <a:extLst>
                  <a:ext uri="{0D108BD9-81ED-4DB2-BD59-A6C34878D82A}">
                    <a16:rowId xmlns:a16="http://schemas.microsoft.com/office/drawing/2014/main" val="10001"/>
                  </a:ext>
                </a:extLst>
              </a:tr>
              <a:tr h="672667">
                <a:tc>
                  <a:txBody>
                    <a:bodyPr/>
                    <a:lstStyle/>
                    <a:p>
                      <a:r>
                        <a:rPr lang="es-PE" sz="1300" dirty="0">
                          <a:latin typeface="Calibri" charset="0"/>
                          <a:ea typeface="Calibri" charset="0"/>
                          <a:cs typeface="Calibri" charset="0"/>
                        </a:rPr>
                        <a:t>Exactitud en el empaque</a:t>
                      </a:r>
                    </a:p>
                  </a:txBody>
                  <a:tcPr marL="82902" marR="82902" marT="41452" marB="41452" anchor="ctr">
                    <a:lnL w="12700" cap="flat" cmpd="sng" algn="ctr">
                      <a:solidFill>
                        <a:srgbClr val="92C14D"/>
                      </a:solidFill>
                      <a:prstDash val="solid"/>
                      <a:round/>
                      <a:headEnd type="none" w="med" len="med"/>
                      <a:tailEnd type="none" w="med" len="med"/>
                    </a:lnL>
                    <a:lnR w="12700" cap="flat" cmpd="sng" algn="ctr">
                      <a:solidFill>
                        <a:srgbClr val="92C14D"/>
                      </a:solidFill>
                      <a:prstDash val="solid"/>
                      <a:round/>
                      <a:headEnd type="none" w="med" len="med"/>
                      <a:tailEnd type="none" w="med" len="med"/>
                    </a:lnR>
                    <a:lnT w="12700" cap="flat" cmpd="sng" algn="ctr">
                      <a:solidFill>
                        <a:srgbClr val="92C14D"/>
                      </a:solidFill>
                      <a:prstDash val="solid"/>
                      <a:round/>
                      <a:headEnd type="none" w="med" len="med"/>
                      <a:tailEnd type="none" w="med" len="med"/>
                    </a:lnT>
                    <a:lnB w="12700" cap="flat" cmpd="sng" algn="ctr">
                      <a:solidFill>
                        <a:srgbClr val="92C14D"/>
                      </a:solidFill>
                      <a:prstDash val="solid"/>
                      <a:round/>
                      <a:headEnd type="none" w="med" len="med"/>
                      <a:tailEnd type="none" w="med" len="med"/>
                    </a:lnB>
                    <a:solidFill>
                      <a:srgbClr val="DEEDC8"/>
                    </a:solidFill>
                  </a:tcPr>
                </a:tc>
                <a:tc>
                  <a:txBody>
                    <a:bodyPr/>
                    <a:lstStyle/>
                    <a:p>
                      <a:r>
                        <a:rPr lang="es-ES" sz="1300" dirty="0">
                          <a:latin typeface="Calibri" charset="0"/>
                          <a:ea typeface="Calibri" charset="0"/>
                          <a:cs typeface="Calibri" charset="0"/>
                        </a:rPr>
                        <a:t>M</a:t>
                      </a:r>
                      <a:r>
                        <a:rPr lang="es-ES_tradnl" sz="1300" noProof="0" dirty="0">
                          <a:latin typeface="Calibri" charset="0"/>
                          <a:ea typeface="Calibri" charset="0"/>
                          <a:cs typeface="Calibri" charset="0"/>
                        </a:rPr>
                        <a:t>ercadería</a:t>
                      </a:r>
                      <a:r>
                        <a:rPr lang="es-PE" sz="1300" dirty="0">
                          <a:latin typeface="Calibri" charset="0"/>
                          <a:ea typeface="Calibri" charset="0"/>
                          <a:cs typeface="Calibri" charset="0"/>
                        </a:rPr>
                        <a:t> llega golpeada</a:t>
                      </a:r>
                    </a:p>
                  </a:txBody>
                  <a:tcPr marL="82902" marR="82902" marT="41452" marB="41452" anchor="ctr">
                    <a:lnL w="12700" cap="flat" cmpd="sng" algn="ctr">
                      <a:solidFill>
                        <a:srgbClr val="92C14D"/>
                      </a:solidFill>
                      <a:prstDash val="solid"/>
                      <a:round/>
                      <a:headEnd type="none" w="med" len="med"/>
                      <a:tailEnd type="none" w="med" len="med"/>
                    </a:lnL>
                    <a:lnR w="12700" cap="flat" cmpd="sng" algn="ctr">
                      <a:solidFill>
                        <a:srgbClr val="92C14D"/>
                      </a:solidFill>
                      <a:prstDash val="solid"/>
                      <a:round/>
                      <a:headEnd type="none" w="med" len="med"/>
                      <a:tailEnd type="none" w="med" len="med"/>
                    </a:lnR>
                    <a:lnT w="12700" cap="flat" cmpd="sng" algn="ctr">
                      <a:solidFill>
                        <a:srgbClr val="92C14D"/>
                      </a:solidFill>
                      <a:prstDash val="solid"/>
                      <a:round/>
                      <a:headEnd type="none" w="med" len="med"/>
                      <a:tailEnd type="none" w="med" len="med"/>
                    </a:lnT>
                    <a:lnB w="12700" cap="flat" cmpd="sng" algn="ctr">
                      <a:solidFill>
                        <a:srgbClr val="92C14D"/>
                      </a:solidFill>
                      <a:prstDash val="solid"/>
                      <a:round/>
                      <a:headEnd type="none" w="med" len="med"/>
                      <a:tailEnd type="none" w="med" len="med"/>
                    </a:lnB>
                    <a:solidFill>
                      <a:srgbClr val="DEEDC8"/>
                    </a:solidFill>
                  </a:tcPr>
                </a:tc>
                <a:tc>
                  <a:txBody>
                    <a:bodyPr/>
                    <a:lstStyle/>
                    <a:p>
                      <a:r>
                        <a:rPr lang="es-PE" sz="1300" dirty="0">
                          <a:latin typeface="Calibri" charset="0"/>
                          <a:ea typeface="Calibri" charset="0"/>
                          <a:cs typeface="Calibri" charset="0"/>
                        </a:rPr>
                        <a:t>Uso de embalaje</a:t>
                      </a:r>
                      <a:r>
                        <a:rPr lang="es-PE" sz="1300" baseline="0" dirty="0">
                          <a:latin typeface="Calibri" charset="0"/>
                          <a:ea typeface="Calibri" charset="0"/>
                          <a:cs typeface="Calibri" charset="0"/>
                        </a:rPr>
                        <a:t> correcto</a:t>
                      </a:r>
                      <a:endParaRPr lang="es-PE" sz="1300" dirty="0">
                        <a:latin typeface="Calibri" charset="0"/>
                        <a:ea typeface="Calibri" charset="0"/>
                        <a:cs typeface="Calibri" charset="0"/>
                      </a:endParaRPr>
                    </a:p>
                  </a:txBody>
                  <a:tcPr marL="82902" marR="82902" marT="41452" marB="41452" anchor="ctr">
                    <a:lnL w="12700" cap="flat" cmpd="sng" algn="ctr">
                      <a:solidFill>
                        <a:srgbClr val="92C14D"/>
                      </a:solidFill>
                      <a:prstDash val="solid"/>
                      <a:round/>
                      <a:headEnd type="none" w="med" len="med"/>
                      <a:tailEnd type="none" w="med" len="med"/>
                    </a:lnL>
                    <a:lnR w="12700" cap="flat" cmpd="sng" algn="ctr">
                      <a:solidFill>
                        <a:srgbClr val="92C14D"/>
                      </a:solidFill>
                      <a:prstDash val="solid"/>
                      <a:round/>
                      <a:headEnd type="none" w="med" len="med"/>
                      <a:tailEnd type="none" w="med" len="med"/>
                    </a:lnR>
                    <a:lnT w="12700" cap="flat" cmpd="sng" algn="ctr">
                      <a:solidFill>
                        <a:srgbClr val="92C14D"/>
                      </a:solidFill>
                      <a:prstDash val="solid"/>
                      <a:round/>
                      <a:headEnd type="none" w="med" len="med"/>
                      <a:tailEnd type="none" w="med" len="med"/>
                    </a:lnT>
                    <a:lnB w="12700" cap="flat" cmpd="sng" algn="ctr">
                      <a:solidFill>
                        <a:srgbClr val="92C14D"/>
                      </a:solidFill>
                      <a:prstDash val="solid"/>
                      <a:round/>
                      <a:headEnd type="none" w="med" len="med"/>
                      <a:tailEnd type="none" w="med" len="med"/>
                    </a:lnB>
                    <a:solidFill>
                      <a:srgbClr val="DEEDC8"/>
                    </a:solidFill>
                  </a:tcPr>
                </a:tc>
                <a:tc>
                  <a:txBody>
                    <a:bodyPr/>
                    <a:lstStyle/>
                    <a:p>
                      <a:r>
                        <a:rPr lang="es-PE" sz="1300" dirty="0">
                          <a:latin typeface="Calibri" charset="0"/>
                          <a:ea typeface="Calibri" charset="0"/>
                          <a:cs typeface="Calibri" charset="0"/>
                        </a:rPr>
                        <a:t>100% de exactitud en </a:t>
                      </a:r>
                      <a:br>
                        <a:rPr lang="es-PE" sz="1300" dirty="0">
                          <a:latin typeface="Calibri" charset="0"/>
                          <a:ea typeface="Calibri" charset="0"/>
                          <a:cs typeface="Calibri" charset="0"/>
                        </a:rPr>
                      </a:br>
                      <a:r>
                        <a:rPr lang="es-PE" sz="1300" dirty="0">
                          <a:latin typeface="Calibri" charset="0"/>
                          <a:ea typeface="Calibri" charset="0"/>
                          <a:cs typeface="Calibri" charset="0"/>
                        </a:rPr>
                        <a:t>el embalaje final</a:t>
                      </a:r>
                    </a:p>
                  </a:txBody>
                  <a:tcPr marL="82902" marR="82902" marT="41452" marB="41452" anchor="ctr">
                    <a:lnL w="12700" cap="flat" cmpd="sng" algn="ctr">
                      <a:solidFill>
                        <a:srgbClr val="92C14D"/>
                      </a:solidFill>
                      <a:prstDash val="solid"/>
                      <a:round/>
                      <a:headEnd type="none" w="med" len="med"/>
                      <a:tailEnd type="none" w="med" len="med"/>
                    </a:lnL>
                    <a:lnR w="12700" cap="flat" cmpd="sng" algn="ctr">
                      <a:solidFill>
                        <a:srgbClr val="92C14D"/>
                      </a:solidFill>
                      <a:prstDash val="solid"/>
                      <a:round/>
                      <a:headEnd type="none" w="med" len="med"/>
                      <a:tailEnd type="none" w="med" len="med"/>
                    </a:lnR>
                    <a:lnT w="12700" cap="flat" cmpd="sng" algn="ctr">
                      <a:solidFill>
                        <a:srgbClr val="92C14D"/>
                      </a:solidFill>
                      <a:prstDash val="solid"/>
                      <a:round/>
                      <a:headEnd type="none" w="med" len="med"/>
                      <a:tailEnd type="none" w="med" len="med"/>
                    </a:lnT>
                    <a:lnB w="12700" cap="flat" cmpd="sng" algn="ctr">
                      <a:solidFill>
                        <a:srgbClr val="92C14D"/>
                      </a:solidFill>
                      <a:prstDash val="solid"/>
                      <a:round/>
                      <a:headEnd type="none" w="med" len="med"/>
                      <a:tailEnd type="none" w="med" len="med"/>
                    </a:lnB>
                    <a:solidFill>
                      <a:srgbClr val="DEEDC8"/>
                    </a:solidFill>
                  </a:tcPr>
                </a:tc>
                <a:extLst>
                  <a:ext uri="{0D108BD9-81ED-4DB2-BD59-A6C34878D82A}">
                    <a16:rowId xmlns:a16="http://schemas.microsoft.com/office/drawing/2014/main" val="10002"/>
                  </a:ext>
                </a:extLst>
              </a:tr>
              <a:tr h="672667">
                <a:tc>
                  <a:txBody>
                    <a:bodyPr/>
                    <a:lstStyle/>
                    <a:p>
                      <a:r>
                        <a:rPr lang="es-PE" sz="1300" dirty="0">
                          <a:latin typeface="Calibri" charset="0"/>
                          <a:ea typeface="Calibri" charset="0"/>
                          <a:cs typeface="Calibri" charset="0"/>
                        </a:rPr>
                        <a:t>Atención al cliente</a:t>
                      </a:r>
                    </a:p>
                  </a:txBody>
                  <a:tcPr marL="82902" marR="82902" marT="41452" marB="41452" anchor="ctr">
                    <a:lnL w="12700" cap="flat" cmpd="sng" algn="ctr">
                      <a:solidFill>
                        <a:srgbClr val="92C14D"/>
                      </a:solidFill>
                      <a:prstDash val="solid"/>
                      <a:round/>
                      <a:headEnd type="none" w="med" len="med"/>
                      <a:tailEnd type="none" w="med" len="med"/>
                    </a:lnL>
                    <a:lnR w="12700" cap="flat" cmpd="sng" algn="ctr">
                      <a:solidFill>
                        <a:srgbClr val="92C14D"/>
                      </a:solidFill>
                      <a:prstDash val="solid"/>
                      <a:round/>
                      <a:headEnd type="none" w="med" len="med"/>
                      <a:tailEnd type="none" w="med" len="med"/>
                    </a:lnR>
                    <a:lnT w="12700" cap="flat" cmpd="sng" algn="ctr">
                      <a:solidFill>
                        <a:srgbClr val="92C14D"/>
                      </a:solidFill>
                      <a:prstDash val="solid"/>
                      <a:round/>
                      <a:headEnd type="none" w="med" len="med"/>
                      <a:tailEnd type="none" w="med" len="med"/>
                    </a:lnT>
                    <a:lnB w="12700" cap="flat" cmpd="sng" algn="ctr">
                      <a:solidFill>
                        <a:srgbClr val="92C14D"/>
                      </a:solidFill>
                      <a:prstDash val="solid"/>
                      <a:round/>
                      <a:headEnd type="none" w="med" len="med"/>
                      <a:tailEnd type="none" w="med" len="med"/>
                    </a:lnB>
                    <a:solidFill>
                      <a:srgbClr val="DEEDC8"/>
                    </a:solidFill>
                  </a:tcPr>
                </a:tc>
                <a:tc>
                  <a:txBody>
                    <a:bodyPr/>
                    <a:lstStyle/>
                    <a:p>
                      <a:r>
                        <a:rPr lang="es-PE" sz="1300" dirty="0">
                          <a:latin typeface="Calibri" charset="0"/>
                          <a:ea typeface="Calibri" charset="0"/>
                          <a:cs typeface="Calibri" charset="0"/>
                        </a:rPr>
                        <a:t>Es muy difícil que devuelvan la llamada</a:t>
                      </a:r>
                    </a:p>
                  </a:txBody>
                  <a:tcPr marL="82902" marR="82902" marT="41452" marB="41452" anchor="ctr">
                    <a:lnL w="12700" cap="flat" cmpd="sng" algn="ctr">
                      <a:solidFill>
                        <a:srgbClr val="92C14D"/>
                      </a:solidFill>
                      <a:prstDash val="solid"/>
                      <a:round/>
                      <a:headEnd type="none" w="med" len="med"/>
                      <a:tailEnd type="none" w="med" len="med"/>
                    </a:lnL>
                    <a:lnR w="12700" cap="flat" cmpd="sng" algn="ctr">
                      <a:solidFill>
                        <a:srgbClr val="92C14D"/>
                      </a:solidFill>
                      <a:prstDash val="solid"/>
                      <a:round/>
                      <a:headEnd type="none" w="med" len="med"/>
                      <a:tailEnd type="none" w="med" len="med"/>
                    </a:lnR>
                    <a:lnT w="12700" cap="flat" cmpd="sng" algn="ctr">
                      <a:solidFill>
                        <a:srgbClr val="92C14D"/>
                      </a:solidFill>
                      <a:prstDash val="solid"/>
                      <a:round/>
                      <a:headEnd type="none" w="med" len="med"/>
                      <a:tailEnd type="none" w="med" len="med"/>
                    </a:lnT>
                    <a:lnB w="12700" cap="flat" cmpd="sng" algn="ctr">
                      <a:solidFill>
                        <a:srgbClr val="92C14D"/>
                      </a:solidFill>
                      <a:prstDash val="solid"/>
                      <a:round/>
                      <a:headEnd type="none" w="med" len="med"/>
                      <a:tailEnd type="none" w="med" len="med"/>
                    </a:lnB>
                    <a:solidFill>
                      <a:srgbClr val="DEEDC8"/>
                    </a:solidFill>
                  </a:tcPr>
                </a:tc>
                <a:tc>
                  <a:txBody>
                    <a:bodyPr/>
                    <a:lstStyle/>
                    <a:p>
                      <a:r>
                        <a:rPr lang="es-PE" sz="1300" dirty="0">
                          <a:latin typeface="Calibri" charset="0"/>
                          <a:ea typeface="Calibri" charset="0"/>
                          <a:cs typeface="Calibri" charset="0"/>
                        </a:rPr>
                        <a:t>Devolución de llamadas para iniciar contacto</a:t>
                      </a:r>
                    </a:p>
                  </a:txBody>
                  <a:tcPr marL="82902" marR="82902" marT="41452" marB="41452" anchor="ctr">
                    <a:lnL w="12700" cap="flat" cmpd="sng" algn="ctr">
                      <a:solidFill>
                        <a:srgbClr val="92C14D"/>
                      </a:solidFill>
                      <a:prstDash val="solid"/>
                      <a:round/>
                      <a:headEnd type="none" w="med" len="med"/>
                      <a:tailEnd type="none" w="med" len="med"/>
                    </a:lnL>
                    <a:lnR w="12700" cap="flat" cmpd="sng" algn="ctr">
                      <a:solidFill>
                        <a:srgbClr val="92C14D"/>
                      </a:solidFill>
                      <a:prstDash val="solid"/>
                      <a:round/>
                      <a:headEnd type="none" w="med" len="med"/>
                      <a:tailEnd type="none" w="med" len="med"/>
                    </a:lnR>
                    <a:lnT w="12700" cap="flat" cmpd="sng" algn="ctr">
                      <a:solidFill>
                        <a:srgbClr val="92C14D"/>
                      </a:solidFill>
                      <a:prstDash val="solid"/>
                      <a:round/>
                      <a:headEnd type="none" w="med" len="med"/>
                      <a:tailEnd type="none" w="med" len="med"/>
                    </a:lnT>
                    <a:lnB w="12700" cap="flat" cmpd="sng" algn="ctr">
                      <a:solidFill>
                        <a:srgbClr val="92C14D"/>
                      </a:solidFill>
                      <a:prstDash val="solid"/>
                      <a:round/>
                      <a:headEnd type="none" w="med" len="med"/>
                      <a:tailEnd type="none" w="med" len="med"/>
                    </a:lnB>
                    <a:solidFill>
                      <a:srgbClr val="DEEDC8"/>
                    </a:solidFill>
                  </a:tcPr>
                </a:tc>
                <a:tc>
                  <a:txBody>
                    <a:bodyPr/>
                    <a:lstStyle/>
                    <a:p>
                      <a:r>
                        <a:rPr lang="es-PE" sz="1300" dirty="0">
                          <a:latin typeface="Calibri" charset="0"/>
                          <a:ea typeface="Calibri" charset="0"/>
                          <a:cs typeface="Calibri" charset="0"/>
                        </a:rPr>
                        <a:t>100% de devolución </a:t>
                      </a:r>
                      <a:br>
                        <a:rPr lang="es-PE" sz="1300" dirty="0">
                          <a:latin typeface="Calibri" charset="0"/>
                          <a:ea typeface="Calibri" charset="0"/>
                          <a:cs typeface="Calibri" charset="0"/>
                        </a:rPr>
                      </a:br>
                      <a:r>
                        <a:rPr lang="es-PE" sz="1300" dirty="0">
                          <a:latin typeface="Calibri" charset="0"/>
                          <a:ea typeface="Calibri" charset="0"/>
                          <a:cs typeface="Calibri" charset="0"/>
                        </a:rPr>
                        <a:t>de llamadas</a:t>
                      </a:r>
                    </a:p>
                  </a:txBody>
                  <a:tcPr marL="82902" marR="82902" marT="41452" marB="41452" anchor="ctr">
                    <a:lnL w="12700" cap="flat" cmpd="sng" algn="ctr">
                      <a:solidFill>
                        <a:srgbClr val="92C14D"/>
                      </a:solidFill>
                      <a:prstDash val="solid"/>
                      <a:round/>
                      <a:headEnd type="none" w="med" len="med"/>
                      <a:tailEnd type="none" w="med" len="med"/>
                    </a:lnL>
                    <a:lnR w="12700" cap="flat" cmpd="sng" algn="ctr">
                      <a:solidFill>
                        <a:srgbClr val="92C14D"/>
                      </a:solidFill>
                      <a:prstDash val="solid"/>
                      <a:round/>
                      <a:headEnd type="none" w="med" len="med"/>
                      <a:tailEnd type="none" w="med" len="med"/>
                    </a:lnR>
                    <a:lnT w="12700" cap="flat" cmpd="sng" algn="ctr">
                      <a:solidFill>
                        <a:srgbClr val="92C14D"/>
                      </a:solidFill>
                      <a:prstDash val="solid"/>
                      <a:round/>
                      <a:headEnd type="none" w="med" len="med"/>
                      <a:tailEnd type="none" w="med" len="med"/>
                    </a:lnT>
                    <a:lnB w="12700" cap="flat" cmpd="sng" algn="ctr">
                      <a:solidFill>
                        <a:srgbClr val="92C14D"/>
                      </a:solidFill>
                      <a:prstDash val="solid"/>
                      <a:round/>
                      <a:headEnd type="none" w="med" len="med"/>
                      <a:tailEnd type="none" w="med" len="med"/>
                    </a:lnB>
                    <a:solidFill>
                      <a:srgbClr val="DEEDC8"/>
                    </a:solidFill>
                  </a:tcPr>
                </a:tc>
                <a:extLst>
                  <a:ext uri="{0D108BD9-81ED-4DB2-BD59-A6C34878D82A}">
                    <a16:rowId xmlns:a16="http://schemas.microsoft.com/office/drawing/2014/main" val="10003"/>
                  </a:ext>
                </a:extLst>
              </a:tr>
              <a:tr h="672667">
                <a:tc>
                  <a:txBody>
                    <a:bodyPr/>
                    <a:lstStyle/>
                    <a:p>
                      <a:r>
                        <a:rPr lang="es-PE" sz="1300" dirty="0">
                          <a:latin typeface="Calibri" charset="0"/>
                          <a:ea typeface="Calibri" charset="0"/>
                          <a:cs typeface="Calibri" charset="0"/>
                        </a:rPr>
                        <a:t>Limpieza del local</a:t>
                      </a:r>
                    </a:p>
                  </a:txBody>
                  <a:tcPr marL="82902" marR="82902" marT="41452" marB="41452" anchor="ctr">
                    <a:lnL w="12700" cap="flat" cmpd="sng" algn="ctr">
                      <a:solidFill>
                        <a:srgbClr val="92C14D"/>
                      </a:solidFill>
                      <a:prstDash val="solid"/>
                      <a:round/>
                      <a:headEnd type="none" w="med" len="med"/>
                      <a:tailEnd type="none" w="med" len="med"/>
                    </a:lnL>
                    <a:lnR w="12700" cap="flat" cmpd="sng" algn="ctr">
                      <a:solidFill>
                        <a:srgbClr val="92C14D"/>
                      </a:solidFill>
                      <a:prstDash val="solid"/>
                      <a:round/>
                      <a:headEnd type="none" w="med" len="med"/>
                      <a:tailEnd type="none" w="med" len="med"/>
                    </a:lnR>
                    <a:lnT w="12700" cap="flat" cmpd="sng" algn="ctr">
                      <a:solidFill>
                        <a:srgbClr val="92C14D"/>
                      </a:solidFill>
                      <a:prstDash val="solid"/>
                      <a:round/>
                      <a:headEnd type="none" w="med" len="med"/>
                      <a:tailEnd type="none" w="med" len="med"/>
                    </a:lnT>
                    <a:lnB w="12700" cap="flat" cmpd="sng" algn="ctr">
                      <a:solidFill>
                        <a:srgbClr val="92C14D"/>
                      </a:solidFill>
                      <a:prstDash val="solid"/>
                      <a:round/>
                      <a:headEnd type="none" w="med" len="med"/>
                      <a:tailEnd type="none" w="med" len="med"/>
                    </a:lnB>
                    <a:solidFill>
                      <a:srgbClr val="DEEDC8"/>
                    </a:solidFill>
                  </a:tcPr>
                </a:tc>
                <a:tc>
                  <a:txBody>
                    <a:bodyPr/>
                    <a:lstStyle/>
                    <a:p>
                      <a:r>
                        <a:rPr lang="es-PE" sz="1300" dirty="0">
                          <a:latin typeface="Calibri" charset="0"/>
                          <a:ea typeface="Calibri" charset="0"/>
                          <a:cs typeface="Calibri" charset="0"/>
                        </a:rPr>
                        <a:t>Habitación sucia</a:t>
                      </a:r>
                    </a:p>
                  </a:txBody>
                  <a:tcPr marL="82902" marR="82902" marT="41452" marB="41452" anchor="ctr">
                    <a:lnL w="12700" cap="flat" cmpd="sng" algn="ctr">
                      <a:solidFill>
                        <a:srgbClr val="92C14D"/>
                      </a:solidFill>
                      <a:prstDash val="solid"/>
                      <a:round/>
                      <a:headEnd type="none" w="med" len="med"/>
                      <a:tailEnd type="none" w="med" len="med"/>
                    </a:lnL>
                    <a:lnR w="12700" cap="flat" cmpd="sng" algn="ctr">
                      <a:solidFill>
                        <a:srgbClr val="92C14D"/>
                      </a:solidFill>
                      <a:prstDash val="solid"/>
                      <a:round/>
                      <a:headEnd type="none" w="med" len="med"/>
                      <a:tailEnd type="none" w="med" len="med"/>
                    </a:lnR>
                    <a:lnT w="12700" cap="flat" cmpd="sng" algn="ctr">
                      <a:solidFill>
                        <a:srgbClr val="92C14D"/>
                      </a:solidFill>
                      <a:prstDash val="solid"/>
                      <a:round/>
                      <a:headEnd type="none" w="med" len="med"/>
                      <a:tailEnd type="none" w="med" len="med"/>
                    </a:lnT>
                    <a:lnB w="12700" cap="flat" cmpd="sng" algn="ctr">
                      <a:solidFill>
                        <a:srgbClr val="92C14D"/>
                      </a:solidFill>
                      <a:prstDash val="solid"/>
                      <a:round/>
                      <a:headEnd type="none" w="med" len="med"/>
                      <a:tailEnd type="none" w="med" len="med"/>
                    </a:lnB>
                    <a:solidFill>
                      <a:srgbClr val="DEEDC8"/>
                    </a:solidFill>
                  </a:tcPr>
                </a:tc>
                <a:tc>
                  <a:txBody>
                    <a:bodyPr/>
                    <a:lstStyle/>
                    <a:p>
                      <a:r>
                        <a:rPr lang="es-ES" sz="1300" dirty="0">
                          <a:latin typeface="Calibri" charset="0"/>
                          <a:ea typeface="Calibri" charset="0"/>
                          <a:cs typeface="Calibri" charset="0"/>
                        </a:rPr>
                        <a:t>Habitación limpia al regreso del huésped</a:t>
                      </a:r>
                      <a:endParaRPr lang="es-PE" sz="1300" dirty="0">
                        <a:latin typeface="Calibri" charset="0"/>
                        <a:ea typeface="Calibri" charset="0"/>
                        <a:cs typeface="Calibri" charset="0"/>
                      </a:endParaRPr>
                    </a:p>
                  </a:txBody>
                  <a:tcPr marL="82902" marR="82902" marT="41452" marB="41452" anchor="ctr">
                    <a:lnL w="12700" cap="flat" cmpd="sng" algn="ctr">
                      <a:solidFill>
                        <a:srgbClr val="92C14D"/>
                      </a:solidFill>
                      <a:prstDash val="solid"/>
                      <a:round/>
                      <a:headEnd type="none" w="med" len="med"/>
                      <a:tailEnd type="none" w="med" len="med"/>
                    </a:lnL>
                    <a:lnR w="12700" cap="flat" cmpd="sng" algn="ctr">
                      <a:solidFill>
                        <a:srgbClr val="92C14D"/>
                      </a:solidFill>
                      <a:prstDash val="solid"/>
                      <a:round/>
                      <a:headEnd type="none" w="med" len="med"/>
                      <a:tailEnd type="none" w="med" len="med"/>
                    </a:lnR>
                    <a:lnT w="12700" cap="flat" cmpd="sng" algn="ctr">
                      <a:solidFill>
                        <a:srgbClr val="92C14D"/>
                      </a:solidFill>
                      <a:prstDash val="solid"/>
                      <a:round/>
                      <a:headEnd type="none" w="med" len="med"/>
                      <a:tailEnd type="none" w="med" len="med"/>
                    </a:lnT>
                    <a:lnB w="12700" cap="flat" cmpd="sng" algn="ctr">
                      <a:solidFill>
                        <a:srgbClr val="92C14D"/>
                      </a:solidFill>
                      <a:prstDash val="solid"/>
                      <a:round/>
                      <a:headEnd type="none" w="med" len="med"/>
                      <a:tailEnd type="none" w="med" len="med"/>
                    </a:lnB>
                    <a:solidFill>
                      <a:srgbClr val="DEEDC8"/>
                    </a:solidFill>
                  </a:tcPr>
                </a:tc>
                <a:tc>
                  <a:txBody>
                    <a:bodyPr/>
                    <a:lstStyle/>
                    <a:p>
                      <a:r>
                        <a:rPr lang="es-PE" sz="1300" dirty="0">
                          <a:latin typeface="Calibri" charset="0"/>
                          <a:ea typeface="Calibri" charset="0"/>
                          <a:cs typeface="Calibri" charset="0"/>
                        </a:rPr>
                        <a:t>Limpieza de habitación </a:t>
                      </a:r>
                      <a:br>
                        <a:rPr lang="es-PE" sz="1300" dirty="0">
                          <a:latin typeface="Calibri" charset="0"/>
                          <a:ea typeface="Calibri" charset="0"/>
                          <a:cs typeface="Calibri" charset="0"/>
                        </a:rPr>
                      </a:br>
                      <a:r>
                        <a:rPr lang="es-PE" sz="1300" dirty="0">
                          <a:latin typeface="Calibri" charset="0"/>
                          <a:ea typeface="Calibri" charset="0"/>
                          <a:cs typeface="Calibri" charset="0"/>
                        </a:rPr>
                        <a:t>en 15 minutos</a:t>
                      </a:r>
                    </a:p>
                  </a:txBody>
                  <a:tcPr marL="82902" marR="82902" marT="41452" marB="41452" anchor="ctr">
                    <a:lnL w="12700" cap="flat" cmpd="sng" algn="ctr">
                      <a:solidFill>
                        <a:srgbClr val="92C14D"/>
                      </a:solidFill>
                      <a:prstDash val="solid"/>
                      <a:round/>
                      <a:headEnd type="none" w="med" len="med"/>
                      <a:tailEnd type="none" w="med" len="med"/>
                    </a:lnL>
                    <a:lnR w="12700" cap="flat" cmpd="sng" algn="ctr">
                      <a:solidFill>
                        <a:srgbClr val="92C14D"/>
                      </a:solidFill>
                      <a:prstDash val="solid"/>
                      <a:round/>
                      <a:headEnd type="none" w="med" len="med"/>
                      <a:tailEnd type="none" w="med" len="med"/>
                    </a:lnR>
                    <a:lnT w="12700" cap="flat" cmpd="sng" algn="ctr">
                      <a:solidFill>
                        <a:srgbClr val="92C14D"/>
                      </a:solidFill>
                      <a:prstDash val="solid"/>
                      <a:round/>
                      <a:headEnd type="none" w="med" len="med"/>
                      <a:tailEnd type="none" w="med" len="med"/>
                    </a:lnT>
                    <a:lnB w="12700" cap="flat" cmpd="sng" algn="ctr">
                      <a:solidFill>
                        <a:srgbClr val="92C14D"/>
                      </a:solidFill>
                      <a:prstDash val="solid"/>
                      <a:round/>
                      <a:headEnd type="none" w="med" len="med"/>
                      <a:tailEnd type="none" w="med" len="med"/>
                    </a:lnB>
                    <a:solidFill>
                      <a:srgbClr val="DEEDC8"/>
                    </a:solidFill>
                  </a:tcPr>
                </a:tc>
                <a:extLst>
                  <a:ext uri="{0D108BD9-81ED-4DB2-BD59-A6C34878D82A}">
                    <a16:rowId xmlns:a16="http://schemas.microsoft.com/office/drawing/2014/main" val="10004"/>
                  </a:ext>
                </a:extLst>
              </a:tr>
              <a:tr h="773892">
                <a:tc>
                  <a:txBody>
                    <a:bodyPr/>
                    <a:lstStyle/>
                    <a:p>
                      <a:r>
                        <a:rPr lang="es-ES_tradnl" sz="1300" noProof="0" dirty="0">
                          <a:latin typeface="Calibri" charset="0"/>
                          <a:ea typeface="Calibri" charset="0"/>
                          <a:cs typeface="Calibri" charset="0"/>
                        </a:rPr>
                        <a:t>Tiempo de respuesta</a:t>
                      </a:r>
                    </a:p>
                  </a:txBody>
                  <a:tcPr marL="82902" marR="82902" marT="41452" marB="41452" anchor="ctr">
                    <a:lnL w="12700" cap="flat" cmpd="sng" algn="ctr">
                      <a:solidFill>
                        <a:srgbClr val="92C14D"/>
                      </a:solidFill>
                      <a:prstDash val="solid"/>
                      <a:round/>
                      <a:headEnd type="none" w="med" len="med"/>
                      <a:tailEnd type="none" w="med" len="med"/>
                    </a:lnL>
                    <a:lnR w="12700" cap="flat" cmpd="sng" algn="ctr">
                      <a:solidFill>
                        <a:srgbClr val="92C14D"/>
                      </a:solidFill>
                      <a:prstDash val="solid"/>
                      <a:round/>
                      <a:headEnd type="none" w="med" len="med"/>
                      <a:tailEnd type="none" w="med" len="med"/>
                    </a:lnR>
                    <a:lnT w="12700" cap="flat" cmpd="sng" algn="ctr">
                      <a:solidFill>
                        <a:srgbClr val="92C14D"/>
                      </a:solidFill>
                      <a:prstDash val="solid"/>
                      <a:round/>
                      <a:headEnd type="none" w="med" len="med"/>
                      <a:tailEnd type="none" w="med" len="med"/>
                    </a:lnT>
                    <a:lnB w="12700" cap="flat" cmpd="sng" algn="ctr">
                      <a:solidFill>
                        <a:srgbClr val="92C14D"/>
                      </a:solidFill>
                      <a:prstDash val="solid"/>
                      <a:round/>
                      <a:headEnd type="none" w="med" len="med"/>
                      <a:tailEnd type="none" w="med" len="med"/>
                    </a:lnB>
                    <a:solidFill>
                      <a:srgbClr val="DEEDC8"/>
                    </a:solidFill>
                  </a:tcPr>
                </a:tc>
                <a:tc>
                  <a:txBody>
                    <a:bodyPr/>
                    <a:lstStyle/>
                    <a:p>
                      <a:r>
                        <a:rPr lang="es-PE" sz="1300" dirty="0">
                          <a:latin typeface="Calibri" charset="0"/>
                          <a:ea typeface="Calibri" charset="0"/>
                          <a:cs typeface="Calibri" charset="0"/>
                        </a:rPr>
                        <a:t>Demasiado tiempo toma la revisión de</a:t>
                      </a:r>
                      <a:r>
                        <a:rPr lang="es-PE" sz="1300" baseline="0" dirty="0">
                          <a:latin typeface="Calibri" charset="0"/>
                          <a:ea typeface="Calibri" charset="0"/>
                          <a:cs typeface="Calibri" charset="0"/>
                        </a:rPr>
                        <a:t> aplicaciones</a:t>
                      </a:r>
                      <a:endParaRPr lang="es-PE" sz="1300" dirty="0">
                        <a:latin typeface="Calibri" charset="0"/>
                        <a:ea typeface="Calibri" charset="0"/>
                        <a:cs typeface="Calibri" charset="0"/>
                      </a:endParaRPr>
                    </a:p>
                  </a:txBody>
                  <a:tcPr marL="82902" marR="82902" marT="41452" marB="41452" anchor="ctr">
                    <a:lnL w="12700" cap="flat" cmpd="sng" algn="ctr">
                      <a:solidFill>
                        <a:srgbClr val="92C14D"/>
                      </a:solidFill>
                      <a:prstDash val="solid"/>
                      <a:round/>
                      <a:headEnd type="none" w="med" len="med"/>
                      <a:tailEnd type="none" w="med" len="med"/>
                    </a:lnL>
                    <a:lnR w="12700" cap="flat" cmpd="sng" algn="ctr">
                      <a:solidFill>
                        <a:srgbClr val="92C14D"/>
                      </a:solidFill>
                      <a:prstDash val="solid"/>
                      <a:round/>
                      <a:headEnd type="none" w="med" len="med"/>
                      <a:tailEnd type="none" w="med" len="med"/>
                    </a:lnR>
                    <a:lnT w="12700" cap="flat" cmpd="sng" algn="ctr">
                      <a:solidFill>
                        <a:srgbClr val="92C14D"/>
                      </a:solidFill>
                      <a:prstDash val="solid"/>
                      <a:round/>
                      <a:headEnd type="none" w="med" len="med"/>
                      <a:tailEnd type="none" w="med" len="med"/>
                    </a:lnT>
                    <a:lnB w="12700" cap="flat" cmpd="sng" algn="ctr">
                      <a:solidFill>
                        <a:srgbClr val="92C14D"/>
                      </a:solidFill>
                      <a:prstDash val="solid"/>
                      <a:round/>
                      <a:headEnd type="none" w="med" len="med"/>
                      <a:tailEnd type="none" w="med" len="med"/>
                    </a:lnB>
                    <a:solidFill>
                      <a:srgbClr val="DEEDC8"/>
                    </a:solidFill>
                  </a:tcPr>
                </a:tc>
                <a:tc>
                  <a:txBody>
                    <a:bodyPr/>
                    <a:lstStyle/>
                    <a:p>
                      <a:r>
                        <a:rPr lang="es-PE" sz="1300" dirty="0">
                          <a:latin typeface="Calibri" charset="0"/>
                          <a:ea typeface="Calibri" charset="0"/>
                          <a:cs typeface="Calibri" charset="0"/>
                        </a:rPr>
                        <a:t>Reducir el tiempo de revisión</a:t>
                      </a:r>
                      <a:r>
                        <a:rPr lang="es-PE" sz="1300" baseline="0" dirty="0">
                          <a:latin typeface="Calibri" charset="0"/>
                          <a:ea typeface="Calibri" charset="0"/>
                          <a:cs typeface="Calibri" charset="0"/>
                        </a:rPr>
                        <a:t> de aplicaciones de préstamos</a:t>
                      </a:r>
                      <a:endParaRPr lang="es-PE" sz="1300" dirty="0">
                        <a:latin typeface="Calibri" charset="0"/>
                        <a:ea typeface="Calibri" charset="0"/>
                        <a:cs typeface="Calibri" charset="0"/>
                      </a:endParaRPr>
                    </a:p>
                  </a:txBody>
                  <a:tcPr marL="82902" marR="82902" marT="41452" marB="41452" anchor="ctr">
                    <a:lnL w="12700" cap="flat" cmpd="sng" algn="ctr">
                      <a:solidFill>
                        <a:srgbClr val="92C14D"/>
                      </a:solidFill>
                      <a:prstDash val="solid"/>
                      <a:round/>
                      <a:headEnd type="none" w="med" len="med"/>
                      <a:tailEnd type="none" w="med" len="med"/>
                    </a:lnL>
                    <a:lnR w="12700" cap="flat" cmpd="sng" algn="ctr">
                      <a:solidFill>
                        <a:srgbClr val="92C14D"/>
                      </a:solidFill>
                      <a:prstDash val="solid"/>
                      <a:round/>
                      <a:headEnd type="none" w="med" len="med"/>
                      <a:tailEnd type="none" w="med" len="med"/>
                    </a:lnR>
                    <a:lnT w="12700" cap="flat" cmpd="sng" algn="ctr">
                      <a:solidFill>
                        <a:srgbClr val="92C14D"/>
                      </a:solidFill>
                      <a:prstDash val="solid"/>
                      <a:round/>
                      <a:headEnd type="none" w="med" len="med"/>
                      <a:tailEnd type="none" w="med" len="med"/>
                    </a:lnT>
                    <a:lnB w="12700" cap="flat" cmpd="sng" algn="ctr">
                      <a:solidFill>
                        <a:srgbClr val="92C14D"/>
                      </a:solidFill>
                      <a:prstDash val="solid"/>
                      <a:round/>
                      <a:headEnd type="none" w="med" len="med"/>
                      <a:tailEnd type="none" w="med" len="med"/>
                    </a:lnB>
                    <a:solidFill>
                      <a:srgbClr val="DEEDC8"/>
                    </a:solidFill>
                  </a:tcPr>
                </a:tc>
                <a:tc>
                  <a:txBody>
                    <a:bodyPr/>
                    <a:lstStyle/>
                    <a:p>
                      <a:r>
                        <a:rPr lang="es-PE" sz="1300" dirty="0">
                          <a:latin typeface="Calibri" charset="0"/>
                          <a:ea typeface="Calibri" charset="0"/>
                          <a:cs typeface="Calibri" charset="0"/>
                        </a:rPr>
                        <a:t>2 días para la revisión de aplicaciones a préstamos</a:t>
                      </a:r>
                    </a:p>
                  </a:txBody>
                  <a:tcPr marL="82902" marR="82902" marT="41452" marB="41452" anchor="ctr">
                    <a:lnL w="12700" cap="flat" cmpd="sng" algn="ctr">
                      <a:solidFill>
                        <a:srgbClr val="92C14D"/>
                      </a:solidFill>
                      <a:prstDash val="solid"/>
                      <a:round/>
                      <a:headEnd type="none" w="med" len="med"/>
                      <a:tailEnd type="none" w="med" len="med"/>
                    </a:lnL>
                    <a:lnR w="12700" cap="flat" cmpd="sng" algn="ctr">
                      <a:solidFill>
                        <a:srgbClr val="92C14D"/>
                      </a:solidFill>
                      <a:prstDash val="solid"/>
                      <a:round/>
                      <a:headEnd type="none" w="med" len="med"/>
                      <a:tailEnd type="none" w="med" len="med"/>
                    </a:lnR>
                    <a:lnT w="12700" cap="flat" cmpd="sng" algn="ctr">
                      <a:solidFill>
                        <a:srgbClr val="92C14D"/>
                      </a:solidFill>
                      <a:prstDash val="solid"/>
                      <a:round/>
                      <a:headEnd type="none" w="med" len="med"/>
                      <a:tailEnd type="none" w="med" len="med"/>
                    </a:lnT>
                    <a:lnB w="12700" cap="flat" cmpd="sng" algn="ctr">
                      <a:solidFill>
                        <a:srgbClr val="92C14D"/>
                      </a:solidFill>
                      <a:prstDash val="solid"/>
                      <a:round/>
                      <a:headEnd type="none" w="med" len="med"/>
                      <a:tailEnd type="none" w="med" len="med"/>
                    </a:lnB>
                    <a:solidFill>
                      <a:srgbClr val="DEEDC8"/>
                    </a:solidFill>
                  </a:tcPr>
                </a:tc>
                <a:extLst>
                  <a:ext uri="{0D108BD9-81ED-4DB2-BD59-A6C34878D82A}">
                    <a16:rowId xmlns:a16="http://schemas.microsoft.com/office/drawing/2014/main" val="10005"/>
                  </a:ext>
                </a:extLst>
              </a:tr>
            </a:tbl>
          </a:graphicData>
        </a:graphic>
      </p:graphicFrame>
      <p:sp>
        <p:nvSpPr>
          <p:cNvPr id="5" name="Rectángulo 4"/>
          <p:cNvSpPr/>
          <p:nvPr/>
        </p:nvSpPr>
        <p:spPr>
          <a:xfrm>
            <a:off x="503238" y="920364"/>
            <a:ext cx="7269162" cy="246221"/>
          </a:xfrm>
          <a:prstGeom prst="rect">
            <a:avLst/>
          </a:prstGeom>
        </p:spPr>
        <p:txBody>
          <a:bodyPr wrap="square" lIns="0" tIns="0" rIns="0" bIns="0">
            <a:spAutoFit/>
          </a:bodyPr>
          <a:lstStyle/>
          <a:p>
            <a:pPr>
              <a:spcAft>
                <a:spcPts val="1200"/>
              </a:spcAft>
            </a:pPr>
            <a:r>
              <a:rPr lang="en-US" sz="1600" b="1">
                <a:latin typeface="Calibri" charset="0"/>
                <a:ea typeface="Calibri" charset="0"/>
                <a:cs typeface="Calibri" charset="0"/>
              </a:rPr>
              <a:t>EJEMPLOS</a:t>
            </a:r>
            <a:endParaRPr lang="es-PE" sz="1600" dirty="0">
              <a:latin typeface="Calibri" charset="0"/>
              <a:ea typeface="Calibri" charset="0"/>
              <a:cs typeface="Calibri" charset="0"/>
            </a:endParaRPr>
          </a:p>
        </p:txBody>
      </p:sp>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a:cs typeface="Calibri"/>
              </a:rPr>
              <a:t>CTQ</a:t>
            </a:r>
            <a:endParaRPr lang="es-PE" sz="1000" dirty="0">
              <a:solidFill>
                <a:schemeClr val="bg1">
                  <a:lumMod val="65000"/>
                </a:schemeClr>
              </a:solidFill>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80260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13 Tabla"/>
          <p:cNvGraphicFramePr>
            <a:graphicFrameLocks noGrp="1"/>
          </p:cNvGraphicFramePr>
          <p:nvPr>
            <p:extLst>
              <p:ext uri="{D42A27DB-BD31-4B8C-83A1-F6EECF244321}">
                <p14:modId xmlns:p14="http://schemas.microsoft.com/office/powerpoint/2010/main" val="2900325321"/>
              </p:ext>
            </p:extLst>
          </p:nvPr>
        </p:nvGraphicFramePr>
        <p:xfrm>
          <a:off x="503236" y="1303341"/>
          <a:ext cx="8172452" cy="3904294"/>
        </p:xfrm>
        <a:graphic>
          <a:graphicData uri="http://schemas.openxmlformats.org/drawingml/2006/table">
            <a:tbl>
              <a:tblPr firstRow="1" bandRow="1">
                <a:tableStyleId>{5C22544A-7EE6-4342-B048-85BDC9FD1C3A}</a:tableStyleId>
              </a:tblPr>
              <a:tblGrid>
                <a:gridCol w="2043113">
                  <a:extLst>
                    <a:ext uri="{9D8B030D-6E8A-4147-A177-3AD203B41FA5}">
                      <a16:colId xmlns:a16="http://schemas.microsoft.com/office/drawing/2014/main" val="20000"/>
                    </a:ext>
                  </a:extLst>
                </a:gridCol>
                <a:gridCol w="2043113">
                  <a:extLst>
                    <a:ext uri="{9D8B030D-6E8A-4147-A177-3AD203B41FA5}">
                      <a16:colId xmlns:a16="http://schemas.microsoft.com/office/drawing/2014/main" val="20001"/>
                    </a:ext>
                  </a:extLst>
                </a:gridCol>
                <a:gridCol w="2049877">
                  <a:extLst>
                    <a:ext uri="{9D8B030D-6E8A-4147-A177-3AD203B41FA5}">
                      <a16:colId xmlns:a16="http://schemas.microsoft.com/office/drawing/2014/main" val="20002"/>
                    </a:ext>
                  </a:extLst>
                </a:gridCol>
                <a:gridCol w="2036349">
                  <a:extLst>
                    <a:ext uri="{9D8B030D-6E8A-4147-A177-3AD203B41FA5}">
                      <a16:colId xmlns:a16="http://schemas.microsoft.com/office/drawing/2014/main" val="20003"/>
                    </a:ext>
                  </a:extLst>
                </a:gridCol>
              </a:tblGrid>
              <a:tr h="439734">
                <a:tc>
                  <a:txBody>
                    <a:bodyPr/>
                    <a:lstStyle/>
                    <a:p>
                      <a:pPr algn="ctr"/>
                      <a:r>
                        <a:rPr lang="es-PE" sz="1300" dirty="0">
                          <a:latin typeface="Calibri" charset="0"/>
                          <a:ea typeface="Calibri" charset="0"/>
                          <a:cs typeface="Calibri" charset="0"/>
                        </a:rPr>
                        <a:t>Categoría</a:t>
                      </a:r>
                    </a:p>
                  </a:txBody>
                  <a:tcPr marL="82902" marR="82902" marT="41452" marB="41452" anchor="ctr">
                    <a:lnL w="12700" cap="flat" cmpd="sng" algn="ctr">
                      <a:solidFill>
                        <a:srgbClr val="81B33B"/>
                      </a:solidFill>
                      <a:prstDash val="solid"/>
                      <a:round/>
                      <a:headEnd type="none" w="med" len="med"/>
                      <a:tailEnd type="none" w="med" len="med"/>
                    </a:lnL>
                    <a:lnR w="12700" cap="flat" cmpd="sng" algn="ctr">
                      <a:solidFill>
                        <a:srgbClr val="81B33B"/>
                      </a:solidFill>
                      <a:prstDash val="solid"/>
                      <a:round/>
                      <a:headEnd type="none" w="med" len="med"/>
                      <a:tailEnd type="none" w="med" len="med"/>
                    </a:lnR>
                    <a:lnT w="12700" cap="flat" cmpd="sng" algn="ctr">
                      <a:solidFill>
                        <a:srgbClr val="81B33B"/>
                      </a:solidFill>
                      <a:prstDash val="solid"/>
                      <a:round/>
                      <a:headEnd type="none" w="med" len="med"/>
                      <a:tailEnd type="none" w="med" len="med"/>
                    </a:lnT>
                    <a:lnB w="12700" cap="flat" cmpd="sng" algn="ctr">
                      <a:solidFill>
                        <a:srgbClr val="81B33B"/>
                      </a:solidFill>
                      <a:prstDash val="solid"/>
                      <a:round/>
                      <a:headEnd type="none" w="med" len="med"/>
                      <a:tailEnd type="none" w="med" len="med"/>
                    </a:lnB>
                    <a:solidFill>
                      <a:srgbClr val="92C14D"/>
                    </a:solidFill>
                  </a:tcPr>
                </a:tc>
                <a:tc>
                  <a:txBody>
                    <a:bodyPr/>
                    <a:lstStyle/>
                    <a:p>
                      <a:pPr algn="ctr"/>
                      <a:r>
                        <a:rPr lang="es-PE" sz="1300" dirty="0">
                          <a:latin typeface="Calibri" charset="0"/>
                          <a:ea typeface="Calibri" charset="0"/>
                          <a:cs typeface="Calibri" charset="0"/>
                        </a:rPr>
                        <a:t>Problema</a:t>
                      </a:r>
                      <a:r>
                        <a:rPr lang="es-PE" sz="1300" baseline="0" dirty="0">
                          <a:latin typeface="Calibri" charset="0"/>
                          <a:ea typeface="Calibri" charset="0"/>
                          <a:cs typeface="Calibri" charset="0"/>
                        </a:rPr>
                        <a:t> para cliente</a:t>
                      </a:r>
                      <a:endParaRPr lang="es-PE" sz="1300" dirty="0">
                        <a:latin typeface="Calibri" charset="0"/>
                        <a:ea typeface="Calibri" charset="0"/>
                        <a:cs typeface="Calibri" charset="0"/>
                      </a:endParaRPr>
                    </a:p>
                  </a:txBody>
                  <a:tcPr marL="82902" marR="82902" marT="41452" marB="41452" anchor="ctr">
                    <a:lnL w="12700" cap="flat" cmpd="sng" algn="ctr">
                      <a:solidFill>
                        <a:srgbClr val="81B33B"/>
                      </a:solidFill>
                      <a:prstDash val="solid"/>
                      <a:round/>
                      <a:headEnd type="none" w="med" len="med"/>
                      <a:tailEnd type="none" w="med" len="med"/>
                    </a:lnL>
                    <a:lnR w="12700" cap="flat" cmpd="sng" algn="ctr">
                      <a:solidFill>
                        <a:srgbClr val="81B33B"/>
                      </a:solidFill>
                      <a:prstDash val="solid"/>
                      <a:round/>
                      <a:headEnd type="none" w="med" len="med"/>
                      <a:tailEnd type="none" w="med" len="med"/>
                    </a:lnR>
                    <a:lnT w="12700" cap="flat" cmpd="sng" algn="ctr">
                      <a:solidFill>
                        <a:srgbClr val="81B33B"/>
                      </a:solidFill>
                      <a:prstDash val="solid"/>
                      <a:round/>
                      <a:headEnd type="none" w="med" len="med"/>
                      <a:tailEnd type="none" w="med" len="med"/>
                    </a:lnT>
                    <a:lnB w="12700" cap="flat" cmpd="sng" algn="ctr">
                      <a:solidFill>
                        <a:srgbClr val="81B33B"/>
                      </a:solidFill>
                      <a:prstDash val="solid"/>
                      <a:round/>
                      <a:headEnd type="none" w="med" len="med"/>
                      <a:tailEnd type="none" w="med" len="med"/>
                    </a:lnB>
                    <a:solidFill>
                      <a:srgbClr val="92C14D"/>
                    </a:solidFill>
                  </a:tcPr>
                </a:tc>
                <a:tc>
                  <a:txBody>
                    <a:bodyPr/>
                    <a:lstStyle/>
                    <a:p>
                      <a:pPr algn="ctr"/>
                      <a:r>
                        <a:rPr lang="es-PE" sz="1300" dirty="0">
                          <a:latin typeface="Calibri" charset="0"/>
                          <a:ea typeface="Calibri" charset="0"/>
                          <a:cs typeface="Calibri" charset="0"/>
                        </a:rPr>
                        <a:t>Necesidad del cliente</a:t>
                      </a:r>
                    </a:p>
                  </a:txBody>
                  <a:tcPr marL="82902" marR="82902" marT="41452" marB="41452" anchor="ctr">
                    <a:lnL w="12700" cap="flat" cmpd="sng" algn="ctr">
                      <a:solidFill>
                        <a:srgbClr val="81B33B"/>
                      </a:solidFill>
                      <a:prstDash val="solid"/>
                      <a:round/>
                      <a:headEnd type="none" w="med" len="med"/>
                      <a:tailEnd type="none" w="med" len="med"/>
                    </a:lnL>
                    <a:lnR w="12700" cap="flat" cmpd="sng" algn="ctr">
                      <a:solidFill>
                        <a:srgbClr val="78A73B"/>
                      </a:solidFill>
                      <a:prstDash val="solid"/>
                      <a:round/>
                      <a:headEnd type="none" w="med" len="med"/>
                      <a:tailEnd type="none" w="med" len="med"/>
                    </a:lnR>
                    <a:lnT w="12700" cap="flat" cmpd="sng" algn="ctr">
                      <a:solidFill>
                        <a:srgbClr val="81B33B"/>
                      </a:solidFill>
                      <a:prstDash val="solid"/>
                      <a:round/>
                      <a:headEnd type="none" w="med" len="med"/>
                      <a:tailEnd type="none" w="med" len="med"/>
                    </a:lnT>
                    <a:lnB w="12700" cap="flat" cmpd="sng" algn="ctr">
                      <a:solidFill>
                        <a:srgbClr val="81B33B"/>
                      </a:solidFill>
                      <a:prstDash val="solid"/>
                      <a:round/>
                      <a:headEnd type="none" w="med" len="med"/>
                      <a:tailEnd type="none" w="med" len="med"/>
                    </a:lnB>
                    <a:solidFill>
                      <a:srgbClr val="92C14D"/>
                    </a:solidFill>
                  </a:tcPr>
                </a:tc>
                <a:tc>
                  <a:txBody>
                    <a:bodyPr/>
                    <a:lstStyle/>
                    <a:p>
                      <a:pPr algn="ctr"/>
                      <a:r>
                        <a:rPr lang="es-PE" sz="1300" dirty="0">
                          <a:latin typeface="Calibri" charset="0"/>
                          <a:ea typeface="Calibri" charset="0"/>
                          <a:cs typeface="Calibri" charset="0"/>
                        </a:rPr>
                        <a:t>CTQ</a:t>
                      </a:r>
                    </a:p>
                  </a:txBody>
                  <a:tcPr marL="82902" marR="82902" marT="41452" marB="41452" anchor="ctr">
                    <a:lnL w="12700" cap="flat" cmpd="sng" algn="ctr">
                      <a:solidFill>
                        <a:srgbClr val="78A73B"/>
                      </a:solidFill>
                      <a:prstDash val="solid"/>
                      <a:round/>
                      <a:headEnd type="none" w="med" len="med"/>
                      <a:tailEnd type="none" w="med" len="med"/>
                    </a:lnL>
                    <a:lnR w="12700" cap="flat" cmpd="sng" algn="ctr">
                      <a:solidFill>
                        <a:srgbClr val="78A73B"/>
                      </a:solidFill>
                      <a:prstDash val="solid"/>
                      <a:round/>
                      <a:headEnd type="none" w="med" len="med"/>
                      <a:tailEnd type="none" w="med" len="med"/>
                    </a:lnR>
                    <a:lnT w="12700" cap="flat" cmpd="sng" algn="ctr">
                      <a:solidFill>
                        <a:srgbClr val="78A73B"/>
                      </a:solidFill>
                      <a:prstDash val="solid"/>
                      <a:round/>
                      <a:headEnd type="none" w="med" len="med"/>
                      <a:tailEnd type="none" w="med" len="med"/>
                    </a:lnT>
                    <a:lnB w="12700" cap="flat" cmpd="sng" algn="ctr">
                      <a:solidFill>
                        <a:srgbClr val="78A73B"/>
                      </a:solidFill>
                      <a:prstDash val="solid"/>
                      <a:round/>
                      <a:headEnd type="none" w="med" len="med"/>
                      <a:tailEnd type="none" w="med" len="med"/>
                    </a:lnB>
                    <a:solidFill>
                      <a:srgbClr val="92C14D"/>
                    </a:solidFill>
                  </a:tcPr>
                </a:tc>
                <a:extLst>
                  <a:ext uri="{0D108BD9-81ED-4DB2-BD59-A6C34878D82A}">
                    <a16:rowId xmlns:a16="http://schemas.microsoft.com/office/drawing/2014/main" val="10000"/>
                  </a:ext>
                </a:extLst>
              </a:tr>
              <a:tr h="672667">
                <a:tc>
                  <a:txBody>
                    <a:bodyPr/>
                    <a:lstStyle/>
                    <a:p>
                      <a:endParaRPr lang="es-PE" sz="1300" dirty="0">
                        <a:latin typeface="Calibri" charset="0"/>
                        <a:ea typeface="Calibri" charset="0"/>
                        <a:cs typeface="Calibri" charset="0"/>
                      </a:endParaRPr>
                    </a:p>
                  </a:txBody>
                  <a:tcPr marL="82902" marR="82902" marT="41452" marB="41452" anchor="ctr">
                    <a:lnL w="12700" cap="flat" cmpd="sng" algn="ctr">
                      <a:solidFill>
                        <a:srgbClr val="81B33B"/>
                      </a:solidFill>
                      <a:prstDash val="solid"/>
                      <a:round/>
                      <a:headEnd type="none" w="med" len="med"/>
                      <a:tailEnd type="none" w="med" len="med"/>
                    </a:lnL>
                    <a:lnR w="12700" cap="flat" cmpd="sng" algn="ctr">
                      <a:solidFill>
                        <a:srgbClr val="81B33B"/>
                      </a:solidFill>
                      <a:prstDash val="solid"/>
                      <a:round/>
                      <a:headEnd type="none" w="med" len="med"/>
                      <a:tailEnd type="none" w="med" len="med"/>
                    </a:lnR>
                    <a:lnT w="12700" cap="flat" cmpd="sng" algn="ctr">
                      <a:solidFill>
                        <a:srgbClr val="81B33B"/>
                      </a:solidFill>
                      <a:prstDash val="solid"/>
                      <a:round/>
                      <a:headEnd type="none" w="med" len="med"/>
                      <a:tailEnd type="none" w="med" len="med"/>
                    </a:lnT>
                    <a:lnB w="12700" cap="flat" cmpd="sng" algn="ctr">
                      <a:solidFill>
                        <a:srgbClr val="81B33B"/>
                      </a:solidFill>
                      <a:prstDash val="solid"/>
                      <a:round/>
                      <a:headEnd type="none" w="med" len="med"/>
                      <a:tailEnd type="none" w="med" len="med"/>
                    </a:lnB>
                    <a:solidFill>
                      <a:srgbClr val="DDEEC7"/>
                    </a:solidFill>
                  </a:tcPr>
                </a:tc>
                <a:tc>
                  <a:txBody>
                    <a:bodyPr/>
                    <a:lstStyle/>
                    <a:p>
                      <a:endParaRPr lang="es-PE" sz="1300" dirty="0">
                        <a:latin typeface="Calibri" charset="0"/>
                        <a:ea typeface="Calibri" charset="0"/>
                        <a:cs typeface="Calibri" charset="0"/>
                      </a:endParaRPr>
                    </a:p>
                  </a:txBody>
                  <a:tcPr marL="82902" marR="82902" marT="41452" marB="41452" anchor="ctr">
                    <a:lnL w="12700" cap="flat" cmpd="sng" algn="ctr">
                      <a:solidFill>
                        <a:srgbClr val="81B33B"/>
                      </a:solidFill>
                      <a:prstDash val="solid"/>
                      <a:round/>
                      <a:headEnd type="none" w="med" len="med"/>
                      <a:tailEnd type="none" w="med" len="med"/>
                    </a:lnL>
                    <a:lnR w="12700" cap="flat" cmpd="sng" algn="ctr">
                      <a:solidFill>
                        <a:srgbClr val="81B33B"/>
                      </a:solidFill>
                      <a:prstDash val="solid"/>
                      <a:round/>
                      <a:headEnd type="none" w="med" len="med"/>
                      <a:tailEnd type="none" w="med" len="med"/>
                    </a:lnR>
                    <a:lnT w="12700" cap="flat" cmpd="sng" algn="ctr">
                      <a:solidFill>
                        <a:srgbClr val="81B33B"/>
                      </a:solidFill>
                      <a:prstDash val="solid"/>
                      <a:round/>
                      <a:headEnd type="none" w="med" len="med"/>
                      <a:tailEnd type="none" w="med" len="med"/>
                    </a:lnT>
                    <a:lnB w="12700" cap="flat" cmpd="sng" algn="ctr">
                      <a:solidFill>
                        <a:srgbClr val="81B33B"/>
                      </a:solidFill>
                      <a:prstDash val="solid"/>
                      <a:round/>
                      <a:headEnd type="none" w="med" len="med"/>
                      <a:tailEnd type="none" w="med" len="med"/>
                    </a:lnB>
                    <a:solidFill>
                      <a:srgbClr val="DDEEC7"/>
                    </a:solidFill>
                  </a:tcPr>
                </a:tc>
                <a:tc>
                  <a:txBody>
                    <a:bodyPr/>
                    <a:lstStyle/>
                    <a:p>
                      <a:endParaRPr lang="es-PE" sz="1300" dirty="0">
                        <a:latin typeface="Calibri" charset="0"/>
                        <a:ea typeface="Calibri" charset="0"/>
                        <a:cs typeface="Calibri" charset="0"/>
                      </a:endParaRPr>
                    </a:p>
                  </a:txBody>
                  <a:tcPr marL="82902" marR="82902" marT="41452" marB="41452" anchor="ctr">
                    <a:lnL w="12700" cap="flat" cmpd="sng" algn="ctr">
                      <a:solidFill>
                        <a:srgbClr val="81B33B"/>
                      </a:solidFill>
                      <a:prstDash val="solid"/>
                      <a:round/>
                      <a:headEnd type="none" w="med" len="med"/>
                      <a:tailEnd type="none" w="med" len="med"/>
                    </a:lnL>
                    <a:lnR w="12700" cap="flat" cmpd="sng" algn="ctr">
                      <a:solidFill>
                        <a:srgbClr val="81B33B"/>
                      </a:solidFill>
                      <a:prstDash val="solid"/>
                      <a:round/>
                      <a:headEnd type="none" w="med" len="med"/>
                      <a:tailEnd type="none" w="med" len="med"/>
                    </a:lnR>
                    <a:lnT w="12700" cap="flat" cmpd="sng" algn="ctr">
                      <a:solidFill>
                        <a:srgbClr val="81B33B"/>
                      </a:solidFill>
                      <a:prstDash val="solid"/>
                      <a:round/>
                      <a:headEnd type="none" w="med" len="med"/>
                      <a:tailEnd type="none" w="med" len="med"/>
                    </a:lnT>
                    <a:lnB w="12700" cap="flat" cmpd="sng" algn="ctr">
                      <a:solidFill>
                        <a:srgbClr val="81B33B"/>
                      </a:solidFill>
                      <a:prstDash val="solid"/>
                      <a:round/>
                      <a:headEnd type="none" w="med" len="med"/>
                      <a:tailEnd type="none" w="med" len="med"/>
                    </a:lnB>
                    <a:solidFill>
                      <a:srgbClr val="DDEEC7"/>
                    </a:solidFill>
                  </a:tcPr>
                </a:tc>
                <a:tc>
                  <a:txBody>
                    <a:bodyPr/>
                    <a:lstStyle/>
                    <a:p>
                      <a:endParaRPr lang="es-PE" sz="1300" dirty="0">
                        <a:latin typeface="Calibri" charset="0"/>
                        <a:ea typeface="Calibri" charset="0"/>
                        <a:cs typeface="Calibri" charset="0"/>
                      </a:endParaRPr>
                    </a:p>
                  </a:txBody>
                  <a:tcPr marL="82902" marR="82902" marT="41452" marB="41452" anchor="ctr">
                    <a:lnL w="12700" cap="flat" cmpd="sng" algn="ctr">
                      <a:solidFill>
                        <a:srgbClr val="81B33B"/>
                      </a:solidFill>
                      <a:prstDash val="solid"/>
                      <a:round/>
                      <a:headEnd type="none" w="med" len="med"/>
                      <a:tailEnd type="none" w="med" len="med"/>
                    </a:lnL>
                    <a:lnR w="12700" cap="flat" cmpd="sng" algn="ctr">
                      <a:solidFill>
                        <a:srgbClr val="81B33B"/>
                      </a:solidFill>
                      <a:prstDash val="solid"/>
                      <a:round/>
                      <a:headEnd type="none" w="med" len="med"/>
                      <a:tailEnd type="none" w="med" len="med"/>
                    </a:lnR>
                    <a:lnT w="12700" cap="flat" cmpd="sng" algn="ctr">
                      <a:solidFill>
                        <a:srgbClr val="78A73B"/>
                      </a:solidFill>
                      <a:prstDash val="solid"/>
                      <a:round/>
                      <a:headEnd type="none" w="med" len="med"/>
                      <a:tailEnd type="none" w="med" len="med"/>
                    </a:lnT>
                    <a:lnB w="12700" cap="flat" cmpd="sng" algn="ctr">
                      <a:solidFill>
                        <a:srgbClr val="78A73B"/>
                      </a:solidFill>
                      <a:prstDash val="solid"/>
                      <a:round/>
                      <a:headEnd type="none" w="med" len="med"/>
                      <a:tailEnd type="none" w="med" len="med"/>
                    </a:lnB>
                    <a:solidFill>
                      <a:srgbClr val="DDEEC7"/>
                    </a:solidFill>
                  </a:tcPr>
                </a:tc>
                <a:extLst>
                  <a:ext uri="{0D108BD9-81ED-4DB2-BD59-A6C34878D82A}">
                    <a16:rowId xmlns:a16="http://schemas.microsoft.com/office/drawing/2014/main" val="10001"/>
                  </a:ext>
                </a:extLst>
              </a:tr>
              <a:tr h="672667">
                <a:tc>
                  <a:txBody>
                    <a:bodyPr/>
                    <a:lstStyle/>
                    <a:p>
                      <a:endParaRPr lang="es-PE" sz="1300" dirty="0">
                        <a:latin typeface="Calibri" charset="0"/>
                        <a:ea typeface="Calibri" charset="0"/>
                        <a:cs typeface="Calibri" charset="0"/>
                      </a:endParaRPr>
                    </a:p>
                  </a:txBody>
                  <a:tcPr marL="82902" marR="82902" marT="41452" marB="41452" anchor="ctr">
                    <a:lnL w="12700" cap="flat" cmpd="sng" algn="ctr">
                      <a:solidFill>
                        <a:srgbClr val="81B33B"/>
                      </a:solidFill>
                      <a:prstDash val="solid"/>
                      <a:round/>
                      <a:headEnd type="none" w="med" len="med"/>
                      <a:tailEnd type="none" w="med" len="med"/>
                    </a:lnL>
                    <a:lnR w="12700" cap="flat" cmpd="sng" algn="ctr">
                      <a:solidFill>
                        <a:srgbClr val="81B33B"/>
                      </a:solidFill>
                      <a:prstDash val="solid"/>
                      <a:round/>
                      <a:headEnd type="none" w="med" len="med"/>
                      <a:tailEnd type="none" w="med" len="med"/>
                    </a:lnR>
                    <a:lnT w="12700" cap="flat" cmpd="sng" algn="ctr">
                      <a:solidFill>
                        <a:srgbClr val="81B33B"/>
                      </a:solidFill>
                      <a:prstDash val="solid"/>
                      <a:round/>
                      <a:headEnd type="none" w="med" len="med"/>
                      <a:tailEnd type="none" w="med" len="med"/>
                    </a:lnT>
                    <a:lnB w="12700" cap="flat" cmpd="sng" algn="ctr">
                      <a:solidFill>
                        <a:srgbClr val="81B33B"/>
                      </a:solidFill>
                      <a:prstDash val="solid"/>
                      <a:round/>
                      <a:headEnd type="none" w="med" len="med"/>
                      <a:tailEnd type="none" w="med" len="med"/>
                    </a:lnB>
                    <a:solidFill>
                      <a:srgbClr val="DDEEC7"/>
                    </a:solidFill>
                  </a:tcPr>
                </a:tc>
                <a:tc>
                  <a:txBody>
                    <a:bodyPr/>
                    <a:lstStyle/>
                    <a:p>
                      <a:endParaRPr lang="es-PE" sz="1300" dirty="0">
                        <a:latin typeface="Calibri" charset="0"/>
                        <a:ea typeface="Calibri" charset="0"/>
                        <a:cs typeface="Calibri" charset="0"/>
                      </a:endParaRPr>
                    </a:p>
                  </a:txBody>
                  <a:tcPr marL="82902" marR="82902" marT="41452" marB="41452" anchor="ctr">
                    <a:lnL w="12700" cap="flat" cmpd="sng" algn="ctr">
                      <a:solidFill>
                        <a:srgbClr val="81B33B"/>
                      </a:solidFill>
                      <a:prstDash val="solid"/>
                      <a:round/>
                      <a:headEnd type="none" w="med" len="med"/>
                      <a:tailEnd type="none" w="med" len="med"/>
                    </a:lnL>
                    <a:lnR w="12700" cap="flat" cmpd="sng" algn="ctr">
                      <a:solidFill>
                        <a:srgbClr val="81B33B"/>
                      </a:solidFill>
                      <a:prstDash val="solid"/>
                      <a:round/>
                      <a:headEnd type="none" w="med" len="med"/>
                      <a:tailEnd type="none" w="med" len="med"/>
                    </a:lnR>
                    <a:lnT w="12700" cap="flat" cmpd="sng" algn="ctr">
                      <a:solidFill>
                        <a:srgbClr val="81B33B"/>
                      </a:solidFill>
                      <a:prstDash val="solid"/>
                      <a:round/>
                      <a:headEnd type="none" w="med" len="med"/>
                      <a:tailEnd type="none" w="med" len="med"/>
                    </a:lnT>
                    <a:lnB w="12700" cap="flat" cmpd="sng" algn="ctr">
                      <a:solidFill>
                        <a:srgbClr val="81B33B"/>
                      </a:solidFill>
                      <a:prstDash val="solid"/>
                      <a:round/>
                      <a:headEnd type="none" w="med" len="med"/>
                      <a:tailEnd type="none" w="med" len="med"/>
                    </a:lnB>
                    <a:solidFill>
                      <a:srgbClr val="DDEEC7"/>
                    </a:solidFill>
                  </a:tcPr>
                </a:tc>
                <a:tc>
                  <a:txBody>
                    <a:bodyPr/>
                    <a:lstStyle/>
                    <a:p>
                      <a:endParaRPr lang="es-PE" sz="1300" dirty="0">
                        <a:latin typeface="Calibri" charset="0"/>
                        <a:ea typeface="Calibri" charset="0"/>
                        <a:cs typeface="Calibri" charset="0"/>
                      </a:endParaRPr>
                    </a:p>
                  </a:txBody>
                  <a:tcPr marL="82902" marR="82902" marT="41452" marB="41452" anchor="ctr">
                    <a:lnL w="12700" cap="flat" cmpd="sng" algn="ctr">
                      <a:solidFill>
                        <a:srgbClr val="81B33B"/>
                      </a:solidFill>
                      <a:prstDash val="solid"/>
                      <a:round/>
                      <a:headEnd type="none" w="med" len="med"/>
                      <a:tailEnd type="none" w="med" len="med"/>
                    </a:lnL>
                    <a:lnR w="12700" cap="flat" cmpd="sng" algn="ctr">
                      <a:solidFill>
                        <a:srgbClr val="78A73B"/>
                      </a:solidFill>
                      <a:prstDash val="solid"/>
                      <a:round/>
                      <a:headEnd type="none" w="med" len="med"/>
                      <a:tailEnd type="none" w="med" len="med"/>
                    </a:lnR>
                    <a:lnT w="12700" cap="flat" cmpd="sng" algn="ctr">
                      <a:solidFill>
                        <a:srgbClr val="81B33B"/>
                      </a:solidFill>
                      <a:prstDash val="solid"/>
                      <a:round/>
                      <a:headEnd type="none" w="med" len="med"/>
                      <a:tailEnd type="none" w="med" len="med"/>
                    </a:lnT>
                    <a:lnB w="12700" cap="flat" cmpd="sng" algn="ctr">
                      <a:solidFill>
                        <a:srgbClr val="81B33B"/>
                      </a:solidFill>
                      <a:prstDash val="solid"/>
                      <a:round/>
                      <a:headEnd type="none" w="med" len="med"/>
                      <a:tailEnd type="none" w="med" len="med"/>
                    </a:lnB>
                    <a:solidFill>
                      <a:srgbClr val="DDEEC7"/>
                    </a:solidFill>
                  </a:tcPr>
                </a:tc>
                <a:tc>
                  <a:txBody>
                    <a:bodyPr/>
                    <a:lstStyle/>
                    <a:p>
                      <a:endParaRPr lang="es-PE" sz="1300" dirty="0">
                        <a:latin typeface="Calibri" charset="0"/>
                        <a:ea typeface="Calibri" charset="0"/>
                        <a:cs typeface="Calibri" charset="0"/>
                      </a:endParaRPr>
                    </a:p>
                  </a:txBody>
                  <a:tcPr marL="82902" marR="82902" marT="41452" marB="41452" anchor="ctr">
                    <a:lnL w="12700" cap="flat" cmpd="sng" algn="ctr">
                      <a:solidFill>
                        <a:srgbClr val="78A73B"/>
                      </a:solidFill>
                      <a:prstDash val="solid"/>
                      <a:round/>
                      <a:headEnd type="none" w="med" len="med"/>
                      <a:tailEnd type="none" w="med" len="med"/>
                    </a:lnL>
                    <a:lnR w="12700" cap="flat" cmpd="sng" algn="ctr">
                      <a:solidFill>
                        <a:srgbClr val="78A73B"/>
                      </a:solidFill>
                      <a:prstDash val="solid"/>
                      <a:round/>
                      <a:headEnd type="none" w="med" len="med"/>
                      <a:tailEnd type="none" w="med" len="med"/>
                    </a:lnR>
                    <a:lnT w="12700" cap="flat" cmpd="sng" algn="ctr">
                      <a:solidFill>
                        <a:srgbClr val="78A73B"/>
                      </a:solidFill>
                      <a:prstDash val="solid"/>
                      <a:round/>
                      <a:headEnd type="none" w="med" len="med"/>
                      <a:tailEnd type="none" w="med" len="med"/>
                    </a:lnT>
                    <a:lnB w="12700" cap="flat" cmpd="sng" algn="ctr">
                      <a:solidFill>
                        <a:srgbClr val="78A73B"/>
                      </a:solidFill>
                      <a:prstDash val="solid"/>
                      <a:round/>
                      <a:headEnd type="none" w="med" len="med"/>
                      <a:tailEnd type="none" w="med" len="med"/>
                    </a:lnB>
                    <a:solidFill>
                      <a:srgbClr val="DDEEC7"/>
                    </a:solidFill>
                  </a:tcPr>
                </a:tc>
                <a:extLst>
                  <a:ext uri="{0D108BD9-81ED-4DB2-BD59-A6C34878D82A}">
                    <a16:rowId xmlns:a16="http://schemas.microsoft.com/office/drawing/2014/main" val="10002"/>
                  </a:ext>
                </a:extLst>
              </a:tr>
              <a:tr h="672667">
                <a:tc>
                  <a:txBody>
                    <a:bodyPr/>
                    <a:lstStyle/>
                    <a:p>
                      <a:endParaRPr lang="es-PE" sz="1300" dirty="0">
                        <a:latin typeface="Calibri" charset="0"/>
                        <a:ea typeface="Calibri" charset="0"/>
                        <a:cs typeface="Calibri" charset="0"/>
                      </a:endParaRPr>
                    </a:p>
                  </a:txBody>
                  <a:tcPr marL="82902" marR="82902" marT="41452" marB="41452" anchor="ctr">
                    <a:lnL w="12700" cap="flat" cmpd="sng" algn="ctr">
                      <a:solidFill>
                        <a:srgbClr val="81B33B"/>
                      </a:solidFill>
                      <a:prstDash val="solid"/>
                      <a:round/>
                      <a:headEnd type="none" w="med" len="med"/>
                      <a:tailEnd type="none" w="med" len="med"/>
                    </a:lnL>
                    <a:lnR w="12700" cap="flat" cmpd="sng" algn="ctr">
                      <a:solidFill>
                        <a:srgbClr val="81B33B"/>
                      </a:solidFill>
                      <a:prstDash val="solid"/>
                      <a:round/>
                      <a:headEnd type="none" w="med" len="med"/>
                      <a:tailEnd type="none" w="med" len="med"/>
                    </a:lnR>
                    <a:lnT w="12700" cap="flat" cmpd="sng" algn="ctr">
                      <a:solidFill>
                        <a:srgbClr val="81B33B"/>
                      </a:solidFill>
                      <a:prstDash val="solid"/>
                      <a:round/>
                      <a:headEnd type="none" w="med" len="med"/>
                      <a:tailEnd type="none" w="med" len="med"/>
                    </a:lnT>
                    <a:lnB w="12700" cap="flat" cmpd="sng" algn="ctr">
                      <a:solidFill>
                        <a:srgbClr val="81B33B"/>
                      </a:solidFill>
                      <a:prstDash val="solid"/>
                      <a:round/>
                      <a:headEnd type="none" w="med" len="med"/>
                      <a:tailEnd type="none" w="med" len="med"/>
                    </a:lnB>
                    <a:solidFill>
                      <a:srgbClr val="DDEEC7"/>
                    </a:solidFill>
                  </a:tcPr>
                </a:tc>
                <a:tc>
                  <a:txBody>
                    <a:bodyPr/>
                    <a:lstStyle/>
                    <a:p>
                      <a:endParaRPr lang="es-PE" sz="1300" dirty="0">
                        <a:latin typeface="Calibri" charset="0"/>
                        <a:ea typeface="Calibri" charset="0"/>
                        <a:cs typeface="Calibri" charset="0"/>
                      </a:endParaRPr>
                    </a:p>
                  </a:txBody>
                  <a:tcPr marL="82902" marR="82902" marT="41452" marB="41452" anchor="ctr">
                    <a:lnL w="12700" cap="flat" cmpd="sng" algn="ctr">
                      <a:solidFill>
                        <a:srgbClr val="81B33B"/>
                      </a:solidFill>
                      <a:prstDash val="solid"/>
                      <a:round/>
                      <a:headEnd type="none" w="med" len="med"/>
                      <a:tailEnd type="none" w="med" len="med"/>
                    </a:lnL>
                    <a:lnR w="12700" cap="flat" cmpd="sng" algn="ctr">
                      <a:solidFill>
                        <a:srgbClr val="81B33B"/>
                      </a:solidFill>
                      <a:prstDash val="solid"/>
                      <a:round/>
                      <a:headEnd type="none" w="med" len="med"/>
                      <a:tailEnd type="none" w="med" len="med"/>
                    </a:lnR>
                    <a:lnT w="12700" cap="flat" cmpd="sng" algn="ctr">
                      <a:solidFill>
                        <a:srgbClr val="81B33B"/>
                      </a:solidFill>
                      <a:prstDash val="solid"/>
                      <a:round/>
                      <a:headEnd type="none" w="med" len="med"/>
                      <a:tailEnd type="none" w="med" len="med"/>
                    </a:lnT>
                    <a:lnB w="12700" cap="flat" cmpd="sng" algn="ctr">
                      <a:solidFill>
                        <a:srgbClr val="81B33B"/>
                      </a:solidFill>
                      <a:prstDash val="solid"/>
                      <a:round/>
                      <a:headEnd type="none" w="med" len="med"/>
                      <a:tailEnd type="none" w="med" len="med"/>
                    </a:lnB>
                    <a:solidFill>
                      <a:srgbClr val="DDEEC7"/>
                    </a:solidFill>
                  </a:tcPr>
                </a:tc>
                <a:tc>
                  <a:txBody>
                    <a:bodyPr/>
                    <a:lstStyle/>
                    <a:p>
                      <a:endParaRPr lang="es-PE" sz="1300" dirty="0">
                        <a:latin typeface="Calibri" charset="0"/>
                        <a:ea typeface="Calibri" charset="0"/>
                        <a:cs typeface="Calibri" charset="0"/>
                      </a:endParaRPr>
                    </a:p>
                  </a:txBody>
                  <a:tcPr marL="82902" marR="82902" marT="41452" marB="41452" anchor="ctr">
                    <a:lnL w="12700" cap="flat" cmpd="sng" algn="ctr">
                      <a:solidFill>
                        <a:srgbClr val="81B33B"/>
                      </a:solidFill>
                      <a:prstDash val="solid"/>
                      <a:round/>
                      <a:headEnd type="none" w="med" len="med"/>
                      <a:tailEnd type="none" w="med" len="med"/>
                    </a:lnL>
                    <a:lnR w="12700" cap="flat" cmpd="sng" algn="ctr">
                      <a:solidFill>
                        <a:srgbClr val="81B33B"/>
                      </a:solidFill>
                      <a:prstDash val="solid"/>
                      <a:round/>
                      <a:headEnd type="none" w="med" len="med"/>
                      <a:tailEnd type="none" w="med" len="med"/>
                    </a:lnR>
                    <a:lnT w="12700" cap="flat" cmpd="sng" algn="ctr">
                      <a:solidFill>
                        <a:srgbClr val="81B33B"/>
                      </a:solidFill>
                      <a:prstDash val="solid"/>
                      <a:round/>
                      <a:headEnd type="none" w="med" len="med"/>
                      <a:tailEnd type="none" w="med" len="med"/>
                    </a:lnT>
                    <a:lnB w="12700" cap="flat" cmpd="sng" algn="ctr">
                      <a:solidFill>
                        <a:srgbClr val="81B33B"/>
                      </a:solidFill>
                      <a:prstDash val="solid"/>
                      <a:round/>
                      <a:headEnd type="none" w="med" len="med"/>
                      <a:tailEnd type="none" w="med" len="med"/>
                    </a:lnB>
                    <a:solidFill>
                      <a:srgbClr val="DDEEC7"/>
                    </a:solidFill>
                  </a:tcPr>
                </a:tc>
                <a:tc>
                  <a:txBody>
                    <a:bodyPr/>
                    <a:lstStyle/>
                    <a:p>
                      <a:endParaRPr lang="es-PE" sz="1300" dirty="0">
                        <a:latin typeface="Calibri" charset="0"/>
                        <a:ea typeface="Calibri" charset="0"/>
                        <a:cs typeface="Calibri" charset="0"/>
                      </a:endParaRPr>
                    </a:p>
                  </a:txBody>
                  <a:tcPr marL="82902" marR="82902" marT="41452" marB="41452" anchor="ctr">
                    <a:lnL w="12700" cap="flat" cmpd="sng" algn="ctr">
                      <a:solidFill>
                        <a:srgbClr val="81B33B"/>
                      </a:solidFill>
                      <a:prstDash val="solid"/>
                      <a:round/>
                      <a:headEnd type="none" w="med" len="med"/>
                      <a:tailEnd type="none" w="med" len="med"/>
                    </a:lnL>
                    <a:lnR w="12700" cap="flat" cmpd="sng" algn="ctr">
                      <a:solidFill>
                        <a:srgbClr val="81B33B"/>
                      </a:solidFill>
                      <a:prstDash val="solid"/>
                      <a:round/>
                      <a:headEnd type="none" w="med" len="med"/>
                      <a:tailEnd type="none" w="med" len="med"/>
                    </a:lnR>
                    <a:lnT w="12700" cap="flat" cmpd="sng" algn="ctr">
                      <a:solidFill>
                        <a:srgbClr val="78A73B"/>
                      </a:solidFill>
                      <a:prstDash val="solid"/>
                      <a:round/>
                      <a:headEnd type="none" w="med" len="med"/>
                      <a:tailEnd type="none" w="med" len="med"/>
                    </a:lnT>
                    <a:lnB w="12700" cap="flat" cmpd="sng" algn="ctr">
                      <a:solidFill>
                        <a:srgbClr val="81B33B"/>
                      </a:solidFill>
                      <a:prstDash val="solid"/>
                      <a:round/>
                      <a:headEnd type="none" w="med" len="med"/>
                      <a:tailEnd type="none" w="med" len="med"/>
                    </a:lnB>
                    <a:solidFill>
                      <a:srgbClr val="DDEEC7"/>
                    </a:solidFill>
                  </a:tcPr>
                </a:tc>
                <a:extLst>
                  <a:ext uri="{0D108BD9-81ED-4DB2-BD59-A6C34878D82A}">
                    <a16:rowId xmlns:a16="http://schemas.microsoft.com/office/drawing/2014/main" val="10003"/>
                  </a:ext>
                </a:extLst>
              </a:tr>
              <a:tr h="672667">
                <a:tc>
                  <a:txBody>
                    <a:bodyPr/>
                    <a:lstStyle/>
                    <a:p>
                      <a:endParaRPr lang="es-PE" sz="1300" dirty="0">
                        <a:latin typeface="Calibri" charset="0"/>
                        <a:ea typeface="Calibri" charset="0"/>
                        <a:cs typeface="Calibri" charset="0"/>
                      </a:endParaRPr>
                    </a:p>
                  </a:txBody>
                  <a:tcPr marL="82902" marR="82902" marT="41452" marB="41452" anchor="ctr">
                    <a:lnL w="12700" cap="flat" cmpd="sng" algn="ctr">
                      <a:solidFill>
                        <a:srgbClr val="81B33B"/>
                      </a:solidFill>
                      <a:prstDash val="solid"/>
                      <a:round/>
                      <a:headEnd type="none" w="med" len="med"/>
                      <a:tailEnd type="none" w="med" len="med"/>
                    </a:lnL>
                    <a:lnR w="12700" cap="flat" cmpd="sng" algn="ctr">
                      <a:solidFill>
                        <a:srgbClr val="81B33B"/>
                      </a:solidFill>
                      <a:prstDash val="solid"/>
                      <a:round/>
                      <a:headEnd type="none" w="med" len="med"/>
                      <a:tailEnd type="none" w="med" len="med"/>
                    </a:lnR>
                    <a:lnT w="12700" cap="flat" cmpd="sng" algn="ctr">
                      <a:solidFill>
                        <a:srgbClr val="81B33B"/>
                      </a:solidFill>
                      <a:prstDash val="solid"/>
                      <a:round/>
                      <a:headEnd type="none" w="med" len="med"/>
                      <a:tailEnd type="none" w="med" len="med"/>
                    </a:lnT>
                    <a:lnB w="12700" cap="flat" cmpd="sng" algn="ctr">
                      <a:solidFill>
                        <a:srgbClr val="81B33B"/>
                      </a:solidFill>
                      <a:prstDash val="solid"/>
                      <a:round/>
                      <a:headEnd type="none" w="med" len="med"/>
                      <a:tailEnd type="none" w="med" len="med"/>
                    </a:lnB>
                    <a:solidFill>
                      <a:srgbClr val="DDEEC7"/>
                    </a:solidFill>
                  </a:tcPr>
                </a:tc>
                <a:tc>
                  <a:txBody>
                    <a:bodyPr/>
                    <a:lstStyle/>
                    <a:p>
                      <a:endParaRPr lang="es-PE" sz="1300" dirty="0">
                        <a:latin typeface="Calibri" charset="0"/>
                        <a:ea typeface="Calibri" charset="0"/>
                        <a:cs typeface="Calibri" charset="0"/>
                      </a:endParaRPr>
                    </a:p>
                  </a:txBody>
                  <a:tcPr marL="82902" marR="82902" marT="41452" marB="41452" anchor="ctr">
                    <a:lnL w="12700" cap="flat" cmpd="sng" algn="ctr">
                      <a:solidFill>
                        <a:srgbClr val="81B33B"/>
                      </a:solidFill>
                      <a:prstDash val="solid"/>
                      <a:round/>
                      <a:headEnd type="none" w="med" len="med"/>
                      <a:tailEnd type="none" w="med" len="med"/>
                    </a:lnL>
                    <a:lnR w="12700" cap="flat" cmpd="sng" algn="ctr">
                      <a:solidFill>
                        <a:srgbClr val="81B33B"/>
                      </a:solidFill>
                      <a:prstDash val="solid"/>
                      <a:round/>
                      <a:headEnd type="none" w="med" len="med"/>
                      <a:tailEnd type="none" w="med" len="med"/>
                    </a:lnR>
                    <a:lnT w="12700" cap="flat" cmpd="sng" algn="ctr">
                      <a:solidFill>
                        <a:srgbClr val="81B33B"/>
                      </a:solidFill>
                      <a:prstDash val="solid"/>
                      <a:round/>
                      <a:headEnd type="none" w="med" len="med"/>
                      <a:tailEnd type="none" w="med" len="med"/>
                    </a:lnT>
                    <a:lnB w="12700" cap="flat" cmpd="sng" algn="ctr">
                      <a:solidFill>
                        <a:srgbClr val="81B33B"/>
                      </a:solidFill>
                      <a:prstDash val="solid"/>
                      <a:round/>
                      <a:headEnd type="none" w="med" len="med"/>
                      <a:tailEnd type="none" w="med" len="med"/>
                    </a:lnB>
                    <a:solidFill>
                      <a:srgbClr val="DDEEC7"/>
                    </a:solidFill>
                  </a:tcPr>
                </a:tc>
                <a:tc>
                  <a:txBody>
                    <a:bodyPr/>
                    <a:lstStyle/>
                    <a:p>
                      <a:endParaRPr lang="es-PE" sz="1300" dirty="0">
                        <a:latin typeface="Calibri" charset="0"/>
                        <a:ea typeface="Calibri" charset="0"/>
                        <a:cs typeface="Calibri" charset="0"/>
                      </a:endParaRPr>
                    </a:p>
                  </a:txBody>
                  <a:tcPr marL="82902" marR="82902" marT="41452" marB="41452" anchor="ctr">
                    <a:lnL w="12700" cap="flat" cmpd="sng" algn="ctr">
                      <a:solidFill>
                        <a:srgbClr val="81B33B"/>
                      </a:solidFill>
                      <a:prstDash val="solid"/>
                      <a:round/>
                      <a:headEnd type="none" w="med" len="med"/>
                      <a:tailEnd type="none" w="med" len="med"/>
                    </a:lnL>
                    <a:lnR w="12700" cap="flat" cmpd="sng" algn="ctr">
                      <a:solidFill>
                        <a:srgbClr val="81B33B"/>
                      </a:solidFill>
                      <a:prstDash val="solid"/>
                      <a:round/>
                      <a:headEnd type="none" w="med" len="med"/>
                      <a:tailEnd type="none" w="med" len="med"/>
                    </a:lnR>
                    <a:lnT w="12700" cap="flat" cmpd="sng" algn="ctr">
                      <a:solidFill>
                        <a:srgbClr val="81B33B"/>
                      </a:solidFill>
                      <a:prstDash val="solid"/>
                      <a:round/>
                      <a:headEnd type="none" w="med" len="med"/>
                      <a:tailEnd type="none" w="med" len="med"/>
                    </a:lnT>
                    <a:lnB w="12700" cap="flat" cmpd="sng" algn="ctr">
                      <a:solidFill>
                        <a:srgbClr val="81B33B"/>
                      </a:solidFill>
                      <a:prstDash val="solid"/>
                      <a:round/>
                      <a:headEnd type="none" w="med" len="med"/>
                      <a:tailEnd type="none" w="med" len="med"/>
                    </a:lnB>
                    <a:solidFill>
                      <a:srgbClr val="DDEEC7"/>
                    </a:solidFill>
                  </a:tcPr>
                </a:tc>
                <a:tc>
                  <a:txBody>
                    <a:bodyPr/>
                    <a:lstStyle/>
                    <a:p>
                      <a:endParaRPr lang="es-PE" sz="1300" dirty="0">
                        <a:latin typeface="Calibri" charset="0"/>
                        <a:ea typeface="Calibri" charset="0"/>
                        <a:cs typeface="Calibri" charset="0"/>
                      </a:endParaRPr>
                    </a:p>
                  </a:txBody>
                  <a:tcPr marL="82902" marR="82902" marT="41452" marB="41452" anchor="ctr">
                    <a:lnL w="12700" cap="flat" cmpd="sng" algn="ctr">
                      <a:solidFill>
                        <a:srgbClr val="81B33B"/>
                      </a:solidFill>
                      <a:prstDash val="solid"/>
                      <a:round/>
                      <a:headEnd type="none" w="med" len="med"/>
                      <a:tailEnd type="none" w="med" len="med"/>
                    </a:lnL>
                    <a:lnR w="12700" cap="flat" cmpd="sng" algn="ctr">
                      <a:solidFill>
                        <a:srgbClr val="81B33B"/>
                      </a:solidFill>
                      <a:prstDash val="solid"/>
                      <a:round/>
                      <a:headEnd type="none" w="med" len="med"/>
                      <a:tailEnd type="none" w="med" len="med"/>
                    </a:lnR>
                    <a:lnT w="12700" cap="flat" cmpd="sng" algn="ctr">
                      <a:solidFill>
                        <a:srgbClr val="81B33B"/>
                      </a:solidFill>
                      <a:prstDash val="solid"/>
                      <a:round/>
                      <a:headEnd type="none" w="med" len="med"/>
                      <a:tailEnd type="none" w="med" len="med"/>
                    </a:lnT>
                    <a:lnB w="12700" cap="flat" cmpd="sng" algn="ctr">
                      <a:solidFill>
                        <a:srgbClr val="81B33B"/>
                      </a:solidFill>
                      <a:prstDash val="solid"/>
                      <a:round/>
                      <a:headEnd type="none" w="med" len="med"/>
                      <a:tailEnd type="none" w="med" len="med"/>
                    </a:lnB>
                    <a:solidFill>
                      <a:srgbClr val="DDEEC7"/>
                    </a:solidFill>
                  </a:tcPr>
                </a:tc>
                <a:extLst>
                  <a:ext uri="{0D108BD9-81ED-4DB2-BD59-A6C34878D82A}">
                    <a16:rowId xmlns:a16="http://schemas.microsoft.com/office/drawing/2014/main" val="10004"/>
                  </a:ext>
                </a:extLst>
              </a:tr>
              <a:tr h="773892">
                <a:tc>
                  <a:txBody>
                    <a:bodyPr/>
                    <a:lstStyle/>
                    <a:p>
                      <a:endParaRPr lang="es-PE" sz="1300" dirty="0">
                        <a:latin typeface="Calibri" charset="0"/>
                        <a:ea typeface="Calibri" charset="0"/>
                        <a:cs typeface="Calibri" charset="0"/>
                      </a:endParaRPr>
                    </a:p>
                  </a:txBody>
                  <a:tcPr marL="82902" marR="82902" marT="41452" marB="41452" anchor="ctr">
                    <a:lnL w="12700" cap="flat" cmpd="sng" algn="ctr">
                      <a:solidFill>
                        <a:srgbClr val="81B33B"/>
                      </a:solidFill>
                      <a:prstDash val="solid"/>
                      <a:round/>
                      <a:headEnd type="none" w="med" len="med"/>
                      <a:tailEnd type="none" w="med" len="med"/>
                    </a:lnL>
                    <a:lnR w="12700" cap="flat" cmpd="sng" algn="ctr">
                      <a:solidFill>
                        <a:srgbClr val="81B33B"/>
                      </a:solidFill>
                      <a:prstDash val="solid"/>
                      <a:round/>
                      <a:headEnd type="none" w="med" len="med"/>
                      <a:tailEnd type="none" w="med" len="med"/>
                    </a:lnR>
                    <a:lnT w="12700" cap="flat" cmpd="sng" algn="ctr">
                      <a:solidFill>
                        <a:srgbClr val="81B33B"/>
                      </a:solidFill>
                      <a:prstDash val="solid"/>
                      <a:round/>
                      <a:headEnd type="none" w="med" len="med"/>
                      <a:tailEnd type="none" w="med" len="med"/>
                    </a:lnT>
                    <a:lnB w="12700" cap="flat" cmpd="sng" algn="ctr">
                      <a:solidFill>
                        <a:srgbClr val="81B33B"/>
                      </a:solidFill>
                      <a:prstDash val="solid"/>
                      <a:round/>
                      <a:headEnd type="none" w="med" len="med"/>
                      <a:tailEnd type="none" w="med" len="med"/>
                    </a:lnB>
                    <a:solidFill>
                      <a:srgbClr val="DDEEC7"/>
                    </a:solidFill>
                  </a:tcPr>
                </a:tc>
                <a:tc>
                  <a:txBody>
                    <a:bodyPr/>
                    <a:lstStyle/>
                    <a:p>
                      <a:endParaRPr lang="es-PE" sz="1300" dirty="0">
                        <a:latin typeface="Calibri" charset="0"/>
                        <a:ea typeface="Calibri" charset="0"/>
                        <a:cs typeface="Calibri" charset="0"/>
                      </a:endParaRPr>
                    </a:p>
                  </a:txBody>
                  <a:tcPr marL="82902" marR="82902" marT="41452" marB="41452" anchor="ctr">
                    <a:lnL w="12700" cap="flat" cmpd="sng" algn="ctr">
                      <a:solidFill>
                        <a:srgbClr val="81B33B"/>
                      </a:solidFill>
                      <a:prstDash val="solid"/>
                      <a:round/>
                      <a:headEnd type="none" w="med" len="med"/>
                      <a:tailEnd type="none" w="med" len="med"/>
                    </a:lnL>
                    <a:lnR w="12700" cap="flat" cmpd="sng" algn="ctr">
                      <a:solidFill>
                        <a:srgbClr val="81B33B"/>
                      </a:solidFill>
                      <a:prstDash val="solid"/>
                      <a:round/>
                      <a:headEnd type="none" w="med" len="med"/>
                      <a:tailEnd type="none" w="med" len="med"/>
                    </a:lnR>
                    <a:lnT w="12700" cap="flat" cmpd="sng" algn="ctr">
                      <a:solidFill>
                        <a:srgbClr val="81B33B"/>
                      </a:solidFill>
                      <a:prstDash val="solid"/>
                      <a:round/>
                      <a:headEnd type="none" w="med" len="med"/>
                      <a:tailEnd type="none" w="med" len="med"/>
                    </a:lnT>
                    <a:lnB w="12700" cap="flat" cmpd="sng" algn="ctr">
                      <a:solidFill>
                        <a:srgbClr val="81B33B"/>
                      </a:solidFill>
                      <a:prstDash val="solid"/>
                      <a:round/>
                      <a:headEnd type="none" w="med" len="med"/>
                      <a:tailEnd type="none" w="med" len="med"/>
                    </a:lnB>
                    <a:solidFill>
                      <a:srgbClr val="DDEEC7"/>
                    </a:solidFill>
                  </a:tcPr>
                </a:tc>
                <a:tc>
                  <a:txBody>
                    <a:bodyPr/>
                    <a:lstStyle/>
                    <a:p>
                      <a:endParaRPr lang="es-PE" sz="1300" dirty="0">
                        <a:latin typeface="Calibri" charset="0"/>
                        <a:ea typeface="Calibri" charset="0"/>
                        <a:cs typeface="Calibri" charset="0"/>
                      </a:endParaRPr>
                    </a:p>
                  </a:txBody>
                  <a:tcPr marL="82902" marR="82902" marT="41452" marB="41452" anchor="ctr">
                    <a:lnL w="12700" cap="flat" cmpd="sng" algn="ctr">
                      <a:solidFill>
                        <a:srgbClr val="81B33B"/>
                      </a:solidFill>
                      <a:prstDash val="solid"/>
                      <a:round/>
                      <a:headEnd type="none" w="med" len="med"/>
                      <a:tailEnd type="none" w="med" len="med"/>
                    </a:lnL>
                    <a:lnR w="12700" cap="flat" cmpd="sng" algn="ctr">
                      <a:solidFill>
                        <a:srgbClr val="81B33B"/>
                      </a:solidFill>
                      <a:prstDash val="solid"/>
                      <a:round/>
                      <a:headEnd type="none" w="med" len="med"/>
                      <a:tailEnd type="none" w="med" len="med"/>
                    </a:lnR>
                    <a:lnT w="12700" cap="flat" cmpd="sng" algn="ctr">
                      <a:solidFill>
                        <a:srgbClr val="81B33B"/>
                      </a:solidFill>
                      <a:prstDash val="solid"/>
                      <a:round/>
                      <a:headEnd type="none" w="med" len="med"/>
                      <a:tailEnd type="none" w="med" len="med"/>
                    </a:lnT>
                    <a:lnB w="12700" cap="flat" cmpd="sng" algn="ctr">
                      <a:solidFill>
                        <a:srgbClr val="81B33B"/>
                      </a:solidFill>
                      <a:prstDash val="solid"/>
                      <a:round/>
                      <a:headEnd type="none" w="med" len="med"/>
                      <a:tailEnd type="none" w="med" len="med"/>
                    </a:lnB>
                    <a:solidFill>
                      <a:srgbClr val="DDEEC7"/>
                    </a:solidFill>
                  </a:tcPr>
                </a:tc>
                <a:tc>
                  <a:txBody>
                    <a:bodyPr/>
                    <a:lstStyle/>
                    <a:p>
                      <a:endParaRPr lang="es-PE" sz="1300" dirty="0">
                        <a:latin typeface="Calibri" charset="0"/>
                        <a:ea typeface="Calibri" charset="0"/>
                        <a:cs typeface="Calibri" charset="0"/>
                      </a:endParaRPr>
                    </a:p>
                  </a:txBody>
                  <a:tcPr marL="82902" marR="82902" marT="41452" marB="41452" anchor="ctr">
                    <a:lnL w="12700" cap="flat" cmpd="sng" algn="ctr">
                      <a:solidFill>
                        <a:srgbClr val="81B33B"/>
                      </a:solidFill>
                      <a:prstDash val="solid"/>
                      <a:round/>
                      <a:headEnd type="none" w="med" len="med"/>
                      <a:tailEnd type="none" w="med" len="med"/>
                    </a:lnL>
                    <a:lnR w="12700" cap="flat" cmpd="sng" algn="ctr">
                      <a:solidFill>
                        <a:srgbClr val="81B33B"/>
                      </a:solidFill>
                      <a:prstDash val="solid"/>
                      <a:round/>
                      <a:headEnd type="none" w="med" len="med"/>
                      <a:tailEnd type="none" w="med" len="med"/>
                    </a:lnR>
                    <a:lnT w="12700" cap="flat" cmpd="sng" algn="ctr">
                      <a:solidFill>
                        <a:srgbClr val="81B33B"/>
                      </a:solidFill>
                      <a:prstDash val="solid"/>
                      <a:round/>
                      <a:headEnd type="none" w="med" len="med"/>
                      <a:tailEnd type="none" w="med" len="med"/>
                    </a:lnT>
                    <a:lnB w="12700" cap="flat" cmpd="sng" algn="ctr">
                      <a:solidFill>
                        <a:srgbClr val="81B33B"/>
                      </a:solidFill>
                      <a:prstDash val="solid"/>
                      <a:round/>
                      <a:headEnd type="none" w="med" len="med"/>
                      <a:tailEnd type="none" w="med" len="med"/>
                    </a:lnB>
                    <a:solidFill>
                      <a:srgbClr val="DDEEC7"/>
                    </a:solidFill>
                  </a:tcPr>
                </a:tc>
                <a:extLst>
                  <a:ext uri="{0D108BD9-81ED-4DB2-BD59-A6C34878D82A}">
                    <a16:rowId xmlns:a16="http://schemas.microsoft.com/office/drawing/2014/main" val="10005"/>
                  </a:ext>
                </a:extLst>
              </a:tr>
            </a:tbl>
          </a:graphicData>
        </a:graphic>
      </p:graphicFrame>
      <p:sp>
        <p:nvSpPr>
          <p:cNvPr id="5" name="Rectángulo 4"/>
          <p:cNvSpPr/>
          <p:nvPr/>
        </p:nvSpPr>
        <p:spPr>
          <a:xfrm>
            <a:off x="503236" y="320754"/>
            <a:ext cx="8172452" cy="782522"/>
          </a:xfrm>
          <a:prstGeom prst="rect">
            <a:avLst/>
          </a:prstGeom>
        </p:spPr>
        <p:txBody>
          <a:bodyPr wrap="square" lIns="0" tIns="0" rIns="0" bIns="0">
            <a:spAutoFit/>
          </a:bodyPr>
          <a:lstStyle/>
          <a:p>
            <a:pPr algn="ctr">
              <a:lnSpc>
                <a:spcPct val="107000"/>
              </a:lnSpc>
              <a:spcAft>
                <a:spcPts val="800"/>
              </a:spcAft>
            </a:pPr>
            <a:r>
              <a:rPr lang="es-PE" sz="1400" b="1"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Actividad Grupal</a:t>
            </a:r>
          </a:p>
          <a:p>
            <a:pPr>
              <a:lnSpc>
                <a:spcPct val="107000"/>
              </a:lnSpc>
              <a:spcAft>
                <a:spcPts val="800"/>
              </a:spcAft>
            </a:pPr>
            <a:r>
              <a:rPr lang="es-PE" sz="14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Seleccionar una empresa y Completar el siguiente cuadro con categorías de problemas, problemas, necesidades y </a:t>
            </a:r>
            <a:r>
              <a:rPr lang="es-PE" sz="1400" dirty="0" err="1">
                <a:solidFill>
                  <a:srgbClr val="333333"/>
                </a:solidFill>
                <a:effectLst/>
                <a:latin typeface="Arial" panose="020B0604020202020204" pitchFamily="34" charset="0"/>
                <a:ea typeface="Calibri" panose="020F0502020204030204" pitchFamily="34" charset="0"/>
                <a:cs typeface="Times New Roman" panose="02020603050405020304" pitchFamily="18" charset="0"/>
              </a:rPr>
              <a:t>CTQ's</a:t>
            </a:r>
            <a:r>
              <a:rPr lang="es-PE" sz="14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 de clientes:</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69909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rma libre 7"/>
          <p:cNvSpPr/>
          <p:nvPr/>
        </p:nvSpPr>
        <p:spPr>
          <a:xfrm>
            <a:off x="1246641" y="1597025"/>
            <a:ext cx="6650717" cy="1281862"/>
          </a:xfrm>
          <a:custGeom>
            <a:avLst/>
            <a:gdLst>
              <a:gd name="connsiteX0" fmla="*/ 0 w 5693625"/>
              <a:gd name="connsiteY0" fmla="*/ 0 h 2089001"/>
              <a:gd name="connsiteX1" fmla="*/ 5693625 w 5693625"/>
              <a:gd name="connsiteY1" fmla="*/ 0 h 2089001"/>
              <a:gd name="connsiteX2" fmla="*/ 5693625 w 5693625"/>
              <a:gd name="connsiteY2" fmla="*/ 2089001 h 2089001"/>
              <a:gd name="connsiteX3" fmla="*/ 0 w 5693625"/>
              <a:gd name="connsiteY3" fmla="*/ 2089001 h 2089001"/>
              <a:gd name="connsiteX4" fmla="*/ 0 w 5693625"/>
              <a:gd name="connsiteY4" fmla="*/ 0 h 2089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625" h="2089001">
                <a:moveTo>
                  <a:pt x="0" y="0"/>
                </a:moveTo>
                <a:lnTo>
                  <a:pt x="5693625" y="0"/>
                </a:lnTo>
                <a:lnTo>
                  <a:pt x="5693625" y="2089001"/>
                </a:lnTo>
                <a:lnTo>
                  <a:pt x="0" y="208900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711200">
              <a:lnSpc>
                <a:spcPct val="90000"/>
              </a:lnSpc>
              <a:spcBef>
                <a:spcPct val="0"/>
              </a:spcBef>
              <a:spcAft>
                <a:spcPct val="35000"/>
              </a:spcAft>
            </a:pPr>
            <a:r>
              <a:rPr lang="es-PE" b="1" kern="1200" dirty="0">
                <a:solidFill>
                  <a:srgbClr val="714FA0"/>
                </a:solidFill>
                <a:latin typeface="Calibri" charset="0"/>
                <a:ea typeface="Calibri" charset="0"/>
                <a:cs typeface="Calibri" charset="0"/>
              </a:rPr>
              <a:t>La retroalimentación del cliente permite mejorar los productos, servicios y procesos de una compañía. Al examinar las tendencias en las medidas de satisfacción del cliente y vincular esos datos con sus procesos  internos, un negocio puede ver su progreso y las áreas para mejorar.</a:t>
            </a:r>
          </a:p>
        </p:txBody>
      </p:sp>
      <p:pic>
        <p:nvPicPr>
          <p:cNvPr id="4" name="Imagen 3"/>
          <p:cNvPicPr>
            <a:picLocks noChangeAspect="1"/>
          </p:cNvPicPr>
          <p:nvPr/>
        </p:nvPicPr>
        <p:blipFill rotWithShape="1">
          <a:blip r:embed="rId4" cstate="print">
            <a:extLst>
              <a:ext uri="{28A0092B-C50C-407E-A947-70E740481C1C}">
                <a14:useLocalDpi xmlns:a14="http://schemas.microsoft.com/office/drawing/2010/main" val="0"/>
              </a:ext>
            </a:extLst>
          </a:blip>
          <a:srcRect t="23872" b="7103"/>
          <a:stretch/>
        </p:blipFill>
        <p:spPr>
          <a:xfrm>
            <a:off x="1779224" y="2878886"/>
            <a:ext cx="5585552" cy="2355101"/>
          </a:xfrm>
          <a:prstGeom prst="rect">
            <a:avLst/>
          </a:prstGeom>
        </p:spPr>
      </p:pic>
      <p:sp>
        <p:nvSpPr>
          <p:cNvPr id="9"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a:cs typeface="Calibri"/>
              </a:rPr>
              <a:t>CTQ</a:t>
            </a:r>
            <a:endParaRPr lang="es-PE" sz="1000" dirty="0">
              <a:solidFill>
                <a:schemeClr val="bg1">
                  <a:lumMod val="65000"/>
                </a:schemeClr>
              </a:solidFill>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16976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253" y="0"/>
            <a:ext cx="9144000" cy="5715000"/>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4" name="Grupo 3">
            <a:extLst>
              <a:ext uri="{FF2B5EF4-FFF2-40B4-BE49-F238E27FC236}">
                <a16:creationId xmlns:a16="http://schemas.microsoft.com/office/drawing/2014/main" id="{8A495D6D-73E7-D64C-AD5A-8212D6B1E2F3}"/>
              </a:ext>
            </a:extLst>
          </p:cNvPr>
          <p:cNvGrpSpPr/>
          <p:nvPr/>
        </p:nvGrpSpPr>
        <p:grpSpPr>
          <a:xfrm>
            <a:off x="2506315" y="2194222"/>
            <a:ext cx="4581728" cy="1326557"/>
            <a:chOff x="2403187" y="2211377"/>
            <a:chExt cx="4581728" cy="1326557"/>
          </a:xfrm>
        </p:grpSpPr>
        <p:sp>
          <p:nvSpPr>
            <p:cNvPr id="6" name="CuadroTexto 5">
              <a:extLst>
                <a:ext uri="{FF2B5EF4-FFF2-40B4-BE49-F238E27FC236}">
                  <a16:creationId xmlns:a16="http://schemas.microsoft.com/office/drawing/2014/main" id="{682CC9F8-A9FF-BF41-B987-57AFB7D160FE}"/>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8" name="Imagen 7">
              <a:extLst>
                <a:ext uri="{FF2B5EF4-FFF2-40B4-BE49-F238E27FC236}">
                  <a16:creationId xmlns:a16="http://schemas.microsoft.com/office/drawing/2014/main" id="{2CD7628C-6304-5D4B-BA7D-591238143DE2}"/>
                </a:ext>
              </a:extLst>
            </p:cNvPr>
            <p:cNvPicPr>
              <a:picLocks noChangeAspect="1"/>
            </p:cNvPicPr>
            <p:nvPr/>
          </p:nvPicPr>
          <p:blipFill>
            <a:blip r:embed="rId3"/>
            <a:stretch>
              <a:fillRect/>
            </a:stretch>
          </p:blipFill>
          <p:spPr>
            <a:xfrm>
              <a:off x="2425491" y="2211377"/>
              <a:ext cx="202176" cy="208211"/>
            </a:xfrm>
            <a:prstGeom prst="rect">
              <a:avLst/>
            </a:prstGeom>
          </p:spPr>
        </p:pic>
      </p:grpSp>
      <p:pic>
        <p:nvPicPr>
          <p:cNvPr id="10" name="Imagen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2108250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object 7"/>
          <p:cNvSpPr txBox="1"/>
          <p:nvPr/>
        </p:nvSpPr>
        <p:spPr>
          <a:xfrm>
            <a:off x="1279545" y="912813"/>
            <a:ext cx="5072810" cy="2585323"/>
          </a:xfrm>
          <a:prstGeom prst="rect">
            <a:avLst/>
          </a:prstGeom>
        </p:spPr>
        <p:txBody>
          <a:bodyPr vert="horz" wrap="square" lIns="0" tIns="0" rIns="0" bIns="0" rtlCol="0">
            <a:spAutoFit/>
          </a:bodyPr>
          <a:lstStyle/>
          <a:p>
            <a:pPr algn="just"/>
            <a:r>
              <a:rPr lang="es-PE" sz="1400" dirty="0">
                <a:latin typeface="Calibri" charset="0"/>
                <a:ea typeface="Calibri" charset="0"/>
                <a:cs typeface="Calibri" charset="0"/>
              </a:rPr>
              <a:t>Entender las necesidades y expectativas del cliente tanto en el corto como en el largo plazo (la “voz del cliente”) y emplear procesos para escuchar y aprender de los clientes, los clientes potenciales y los clientes de los competidores, sirve para obtener información factible sobre productos  y mejorar la satisfacción del consumidor.</a:t>
            </a:r>
          </a:p>
          <a:p>
            <a:pPr algn="just"/>
            <a:endParaRPr lang="es-PE" sz="1400" dirty="0">
              <a:latin typeface="Calibri" charset="0"/>
              <a:ea typeface="Calibri" charset="0"/>
              <a:cs typeface="Calibri" charset="0"/>
            </a:endParaRPr>
          </a:p>
          <a:p>
            <a:pPr algn="just"/>
            <a:r>
              <a:rPr lang="es-PE" sz="1400" dirty="0">
                <a:latin typeface="Calibri" charset="0"/>
                <a:ea typeface="Calibri" charset="0"/>
                <a:cs typeface="Calibri" charset="0"/>
              </a:rPr>
              <a:t>Entender los nexos entre la voz del cliente y los procesos de diseño, producción y entrega; y usar esta información con el objetivo de identificar e innovar las ofertas de producto y los procesos de apoyo al cliente para cumplir y exceder sus expectativas, logrando así expandir las relaciones e identificar y atraer clientes  y mercados nuevos.</a:t>
            </a:r>
          </a:p>
        </p:txBody>
      </p:sp>
      <p:pic>
        <p:nvPicPr>
          <p:cNvPr id="8" name="Imagen 7"/>
          <p:cNvPicPr>
            <a:picLocks noChangeAspect="1"/>
          </p:cNvPicPr>
          <p:nvPr/>
        </p:nvPicPr>
        <p:blipFill>
          <a:blip r:embed="rId3"/>
          <a:stretch>
            <a:fillRect/>
          </a:stretch>
        </p:blipFill>
        <p:spPr>
          <a:xfrm>
            <a:off x="1011260" y="954885"/>
            <a:ext cx="114138" cy="117546"/>
          </a:xfrm>
          <a:prstGeom prst="rect">
            <a:avLst/>
          </a:prstGeom>
        </p:spPr>
      </p:pic>
      <p:pic>
        <p:nvPicPr>
          <p:cNvPr id="15" name="Imagen 14"/>
          <p:cNvPicPr>
            <a:picLocks noChangeAspect="1"/>
          </p:cNvPicPr>
          <p:nvPr/>
        </p:nvPicPr>
        <p:blipFill>
          <a:blip r:embed="rId3"/>
          <a:stretch>
            <a:fillRect/>
          </a:stretch>
        </p:blipFill>
        <p:spPr>
          <a:xfrm>
            <a:off x="1011260" y="2239910"/>
            <a:ext cx="114138" cy="117546"/>
          </a:xfrm>
          <a:prstGeom prst="rect">
            <a:avLst/>
          </a:prstGeom>
        </p:spPr>
      </p:pic>
      <p:sp>
        <p:nvSpPr>
          <p:cNvPr id="16" name="Rectángulo 15"/>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9" name="Imagen 8"/>
          <p:cNvPicPr>
            <a:picLocks noChangeAspect="1"/>
          </p:cNvPicPr>
          <p:nvPr/>
        </p:nvPicPr>
        <p:blipFill>
          <a:blip r:embed="rId4" cstate="print">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sp>
        <p:nvSpPr>
          <p:cNvPr id="10" name="Rectangle 5">
            <a:extLst>
              <a:ext uri="{FF2B5EF4-FFF2-40B4-BE49-F238E27FC236}">
                <a16:creationId xmlns:a16="http://schemas.microsoft.com/office/drawing/2014/main" id="{526BC57C-42DB-9740-9E2B-75944AC17260}"/>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spTree>
    <p:extLst>
      <p:ext uri="{BB962C8B-B14F-4D97-AF65-F5344CB8AC3E}">
        <p14:creationId xmlns:p14="http://schemas.microsoft.com/office/powerpoint/2010/main" val="2034184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9144000" cy="5715000"/>
          </a:xfrm>
          <a:prstGeom prst="rect">
            <a:avLst/>
          </a:prstGeom>
          <a:solidFill>
            <a:srgbClr val="92C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6">
            <a:extLst>
              <a:ext uri="{FF2B5EF4-FFF2-40B4-BE49-F238E27FC236}">
                <a16:creationId xmlns:a16="http://schemas.microsoft.com/office/drawing/2014/main" id="{4C9F27E8-E0F0-CF48-B2E7-A2617B9B1DEA}"/>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6" name="Imagen 5">
            <a:extLst>
              <a:ext uri="{FF2B5EF4-FFF2-40B4-BE49-F238E27FC236}">
                <a16:creationId xmlns:a16="http://schemas.microsoft.com/office/drawing/2014/main" id="{2CD7628C-6304-5D4B-BA7D-591238143DE2}"/>
              </a:ext>
            </a:extLst>
          </p:cNvPr>
          <p:cNvPicPr>
            <a:picLocks noChangeAspect="1"/>
          </p:cNvPicPr>
          <p:nvPr/>
        </p:nvPicPr>
        <p:blipFill>
          <a:blip r:embed="rId3"/>
          <a:stretch>
            <a:fillRect/>
          </a:stretch>
        </p:blipFill>
        <p:spPr>
          <a:xfrm>
            <a:off x="2528619" y="2194222"/>
            <a:ext cx="202176" cy="208211"/>
          </a:xfrm>
          <a:prstGeom prst="rect">
            <a:avLst/>
          </a:prstGeom>
        </p:spPr>
      </p:pic>
      <p:pic>
        <p:nvPicPr>
          <p:cNvPr id="11" name="Imagen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5966765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object 7"/>
          <p:cNvSpPr txBox="1"/>
          <p:nvPr/>
        </p:nvSpPr>
        <p:spPr>
          <a:xfrm>
            <a:off x="1279009" y="917823"/>
            <a:ext cx="4774320" cy="1077218"/>
          </a:xfrm>
          <a:prstGeom prst="rect">
            <a:avLst/>
          </a:prstGeom>
        </p:spPr>
        <p:txBody>
          <a:bodyPr vert="horz" wrap="square" lIns="0" tIns="0" rIns="0" bIns="0" rtlCol="0">
            <a:spAutoFit/>
          </a:bodyPr>
          <a:lstStyle/>
          <a:p>
            <a:pPr lvl="0"/>
            <a:r>
              <a:rPr lang="es-ES" sz="1400" dirty="0">
                <a:latin typeface="Calibri" charset="0"/>
                <a:ea typeface="Calibri" charset="0"/>
                <a:cs typeface="Calibri" charset="0"/>
              </a:rPr>
              <a:t>Terry </a:t>
            </a:r>
            <a:r>
              <a:rPr lang="es-ES" sz="1400" dirty="0" err="1">
                <a:latin typeface="Calibri" charset="0"/>
                <a:ea typeface="Calibri" charset="0"/>
                <a:cs typeface="Calibri" charset="0"/>
              </a:rPr>
              <a:t>Vavra</a:t>
            </a:r>
            <a:r>
              <a:rPr lang="es-ES" sz="1400" dirty="0">
                <a:latin typeface="Calibri" charset="0"/>
                <a:ea typeface="Calibri" charset="0"/>
                <a:cs typeface="Calibri" charset="0"/>
              </a:rPr>
              <a:t> (2003). “Como medir la satisfacción del cliente según la ISO 9001:2000”. (2</a:t>
            </a:r>
            <a:r>
              <a:rPr lang="es-ES" sz="1400" baseline="30000" dirty="0">
                <a:latin typeface="Calibri" charset="0"/>
                <a:ea typeface="Calibri" charset="0"/>
                <a:cs typeface="Calibri" charset="0"/>
              </a:rPr>
              <a:t>a </a:t>
            </a:r>
            <a:r>
              <a:rPr lang="es-ES" sz="1400" dirty="0">
                <a:latin typeface="Calibri" charset="0"/>
                <a:ea typeface="Calibri" charset="0"/>
                <a:cs typeface="Calibri" charset="0"/>
              </a:rPr>
              <a:t>edición) Madrid: FC Editorial</a:t>
            </a:r>
          </a:p>
          <a:p>
            <a:pPr lvl="0"/>
            <a:endParaRPr lang="es-ES" sz="1400" dirty="0">
              <a:latin typeface="Calibri" charset="0"/>
              <a:ea typeface="Calibri" charset="0"/>
              <a:cs typeface="Calibri" charset="0"/>
            </a:endParaRPr>
          </a:p>
          <a:p>
            <a:pPr lvl="0"/>
            <a:r>
              <a:rPr lang="es-ES" sz="1400" dirty="0">
                <a:latin typeface="Calibri" charset="0"/>
                <a:ea typeface="Calibri" charset="0"/>
                <a:cs typeface="Calibri" charset="0"/>
              </a:rPr>
              <a:t>James R. Evans (2015). “Administración y control de la calidad”. (9na edición) México: Cengage Learning</a:t>
            </a:r>
            <a:endParaRPr lang="es-PE" sz="1400" dirty="0">
              <a:latin typeface="Calibri" charset="0"/>
              <a:ea typeface="Calibri" charset="0"/>
              <a:cs typeface="Calibri" charset="0"/>
            </a:endParaRPr>
          </a:p>
        </p:txBody>
      </p:sp>
      <p:pic>
        <p:nvPicPr>
          <p:cNvPr id="9" name="Imagen 8"/>
          <p:cNvPicPr>
            <a:picLocks noChangeAspect="1"/>
          </p:cNvPicPr>
          <p:nvPr/>
        </p:nvPicPr>
        <p:blipFill>
          <a:blip r:embed="rId3"/>
          <a:stretch>
            <a:fillRect/>
          </a:stretch>
        </p:blipFill>
        <p:spPr>
          <a:xfrm>
            <a:off x="1008064" y="959114"/>
            <a:ext cx="103867" cy="106967"/>
          </a:xfrm>
          <a:prstGeom prst="rect">
            <a:avLst/>
          </a:prstGeom>
        </p:spPr>
      </p:pic>
      <p:pic>
        <p:nvPicPr>
          <p:cNvPr id="14" name="Imagen 13">
            <a:extLst>
              <a:ext uri="{FF2B5EF4-FFF2-40B4-BE49-F238E27FC236}">
                <a16:creationId xmlns:a16="http://schemas.microsoft.com/office/drawing/2014/main" id="{D0016DFD-D096-A245-9591-9C15FD675265}"/>
              </a:ext>
            </a:extLst>
          </p:cNvPr>
          <p:cNvPicPr>
            <a:picLocks noChangeAspect="1"/>
          </p:cNvPicPr>
          <p:nvPr/>
        </p:nvPicPr>
        <p:blipFill>
          <a:blip r:embed="rId3"/>
          <a:stretch>
            <a:fillRect/>
          </a:stretch>
        </p:blipFill>
        <p:spPr>
          <a:xfrm>
            <a:off x="1008064" y="1620119"/>
            <a:ext cx="103867" cy="106967"/>
          </a:xfrm>
          <a:prstGeom prst="rect">
            <a:avLst/>
          </a:prstGeom>
        </p:spPr>
      </p:pic>
      <p:sp>
        <p:nvSpPr>
          <p:cNvPr id="19" name="Rectángulo 18"/>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8" name="Imagen 7"/>
          <p:cNvPicPr>
            <a:picLocks noChangeAspect="1"/>
          </p:cNvPicPr>
          <p:nvPr/>
        </p:nvPicPr>
        <p:blipFill>
          <a:blip r:embed="rId4" cstate="print">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sp>
        <p:nvSpPr>
          <p:cNvPr id="10" name="Rectangle 5">
            <a:extLst>
              <a:ext uri="{FF2B5EF4-FFF2-40B4-BE49-F238E27FC236}">
                <a16:creationId xmlns:a16="http://schemas.microsoft.com/office/drawing/2014/main" id="{FACC8F16-361D-0340-9280-99C69C370E50}"/>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spTree>
    <p:extLst>
      <p:ext uri="{BB962C8B-B14F-4D97-AF65-F5344CB8AC3E}">
        <p14:creationId xmlns:p14="http://schemas.microsoft.com/office/powerpoint/2010/main" val="17424011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3" name="Imagen 2"/>
          <p:cNvPicPr>
            <a:picLocks noChangeAspect="1"/>
          </p:cNvPicPr>
          <p:nvPr/>
        </p:nvPicPr>
        <p:blipFill>
          <a:blip r:embed="rId3"/>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235416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6796" y="918372"/>
            <a:ext cx="2703995" cy="246221"/>
          </a:xfrm>
          <a:prstGeom prst="rect">
            <a:avLst/>
          </a:prstGeom>
        </p:spPr>
        <p:txBody>
          <a:bodyPr vert="horz" wrap="square" lIns="0" tIns="0" rIns="0" bIns="0" rtlCol="0">
            <a:spAutoFit/>
          </a:bodyPr>
          <a:lstStyle/>
          <a:p>
            <a:pPr eaLnBrk="1" hangingPunct="1">
              <a:defRPr/>
            </a:pPr>
            <a:r>
              <a:rPr lang="es-PE" sz="1600" dirty="0">
                <a:latin typeface="Calibri" charset="0"/>
                <a:ea typeface="Calibri" charset="0"/>
                <a:cs typeface="Calibri" charset="0"/>
              </a:rPr>
              <a:t>Vivimos </a:t>
            </a:r>
            <a:r>
              <a:rPr lang="es-PE" sz="1600">
                <a:latin typeface="Calibri" charset="0"/>
                <a:ea typeface="Calibri" charset="0"/>
                <a:cs typeface="Calibri" charset="0"/>
              </a:rPr>
              <a:t>en un</a:t>
            </a:r>
            <a:endParaRPr lang="es-PE" sz="1600" dirty="0">
              <a:latin typeface="Calibri" charset="0"/>
              <a:ea typeface="Calibri" charset="0"/>
              <a:cs typeface="Calibri" charset="0"/>
            </a:endParaRPr>
          </a:p>
        </p:txBody>
      </p:sp>
      <p:sp>
        <p:nvSpPr>
          <p:cNvPr id="11" name="Elipse 10"/>
          <p:cNvSpPr/>
          <p:nvPr/>
        </p:nvSpPr>
        <p:spPr>
          <a:xfrm>
            <a:off x="684213" y="1645392"/>
            <a:ext cx="529936" cy="529936"/>
          </a:xfrm>
          <a:prstGeom prst="ellipse">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400" b="1" dirty="0">
                <a:latin typeface="Calibri" charset="0"/>
                <a:ea typeface="Calibri" charset="0"/>
                <a:cs typeface="Calibri" charset="0"/>
              </a:rPr>
              <a:t>M</a:t>
            </a:r>
            <a:endParaRPr lang="es-ES_tradnl" sz="2000" b="1" dirty="0">
              <a:latin typeface="Calibri" charset="0"/>
              <a:ea typeface="Calibri" charset="0"/>
              <a:cs typeface="Calibri" charset="0"/>
            </a:endParaRPr>
          </a:p>
        </p:txBody>
      </p:sp>
      <p:sp>
        <p:nvSpPr>
          <p:cNvPr id="13" name="object 7"/>
          <p:cNvSpPr txBox="1"/>
          <p:nvPr/>
        </p:nvSpPr>
        <p:spPr>
          <a:xfrm>
            <a:off x="1295870" y="1756471"/>
            <a:ext cx="796289" cy="307777"/>
          </a:xfrm>
          <a:prstGeom prst="rect">
            <a:avLst/>
          </a:prstGeom>
        </p:spPr>
        <p:txBody>
          <a:bodyPr vert="horz" wrap="square" lIns="0" tIns="0" rIns="0" bIns="0" rtlCol="0">
            <a:spAutoFit/>
          </a:bodyPr>
          <a:lstStyle/>
          <a:p>
            <a:pPr eaLnBrk="1" hangingPunct="1">
              <a:defRPr/>
            </a:pPr>
            <a:r>
              <a:rPr lang="es-PE" sz="2000" b="1" dirty="0">
                <a:latin typeface="Calibri" charset="0"/>
                <a:ea typeface="Calibri" charset="0"/>
                <a:cs typeface="Calibri" charset="0"/>
              </a:rPr>
              <a:t>ercado</a:t>
            </a:r>
          </a:p>
        </p:txBody>
      </p:sp>
      <p:sp>
        <p:nvSpPr>
          <p:cNvPr id="15" name="Elipse 14"/>
          <p:cNvSpPr/>
          <p:nvPr/>
        </p:nvSpPr>
        <p:spPr>
          <a:xfrm>
            <a:off x="684213" y="2265878"/>
            <a:ext cx="529936" cy="529936"/>
          </a:xfrm>
          <a:prstGeom prst="ellipse">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400" b="1" dirty="0">
                <a:latin typeface="Calibri" charset="0"/>
                <a:ea typeface="Calibri" charset="0"/>
                <a:cs typeface="Calibri" charset="0"/>
              </a:rPr>
              <a:t>H</a:t>
            </a:r>
            <a:endParaRPr lang="es-ES_tradnl" sz="2000" b="1" dirty="0">
              <a:latin typeface="Calibri" charset="0"/>
              <a:ea typeface="Calibri" charset="0"/>
              <a:cs typeface="Calibri" charset="0"/>
            </a:endParaRPr>
          </a:p>
        </p:txBody>
      </p:sp>
      <p:sp>
        <p:nvSpPr>
          <p:cNvPr id="16" name="object 7"/>
          <p:cNvSpPr txBox="1"/>
          <p:nvPr/>
        </p:nvSpPr>
        <p:spPr>
          <a:xfrm>
            <a:off x="1295871" y="2376957"/>
            <a:ext cx="796288" cy="307777"/>
          </a:xfrm>
          <a:prstGeom prst="rect">
            <a:avLst/>
          </a:prstGeom>
        </p:spPr>
        <p:txBody>
          <a:bodyPr vert="horz" wrap="square" lIns="0" tIns="0" rIns="0" bIns="0" rtlCol="0">
            <a:spAutoFit/>
          </a:bodyPr>
          <a:lstStyle/>
          <a:p>
            <a:pPr eaLnBrk="1" hangingPunct="1">
              <a:defRPr/>
            </a:pPr>
            <a:r>
              <a:rPr lang="es-PE" sz="2000" b="1" dirty="0">
                <a:latin typeface="Calibri" charset="0"/>
                <a:ea typeface="Calibri" charset="0"/>
                <a:cs typeface="Calibri" charset="0"/>
              </a:rPr>
              <a:t>iper</a:t>
            </a:r>
          </a:p>
        </p:txBody>
      </p:sp>
      <p:sp>
        <p:nvSpPr>
          <p:cNvPr id="17" name="Elipse 16"/>
          <p:cNvSpPr/>
          <p:nvPr/>
        </p:nvSpPr>
        <p:spPr>
          <a:xfrm>
            <a:off x="684213" y="2886364"/>
            <a:ext cx="529936" cy="529936"/>
          </a:xfrm>
          <a:prstGeom prst="ellipse">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400" b="1" dirty="0">
                <a:latin typeface="Calibri" charset="0"/>
                <a:ea typeface="Calibri" charset="0"/>
                <a:cs typeface="Calibri" charset="0"/>
              </a:rPr>
              <a:t>C</a:t>
            </a:r>
            <a:endParaRPr lang="es-ES_tradnl" sz="2000" b="1" dirty="0">
              <a:latin typeface="Calibri" charset="0"/>
              <a:ea typeface="Calibri" charset="0"/>
              <a:cs typeface="Calibri" charset="0"/>
            </a:endParaRPr>
          </a:p>
        </p:txBody>
      </p:sp>
      <p:sp>
        <p:nvSpPr>
          <p:cNvPr id="18" name="object 7"/>
          <p:cNvSpPr txBox="1"/>
          <p:nvPr/>
        </p:nvSpPr>
        <p:spPr>
          <a:xfrm>
            <a:off x="1295871" y="2997443"/>
            <a:ext cx="1306426" cy="307777"/>
          </a:xfrm>
          <a:prstGeom prst="rect">
            <a:avLst/>
          </a:prstGeom>
        </p:spPr>
        <p:txBody>
          <a:bodyPr vert="horz" wrap="square" lIns="0" tIns="0" rIns="0" bIns="0" rtlCol="0">
            <a:spAutoFit/>
          </a:bodyPr>
          <a:lstStyle/>
          <a:p>
            <a:pPr eaLnBrk="1" hangingPunct="1">
              <a:defRPr/>
            </a:pPr>
            <a:r>
              <a:rPr lang="es-PE" sz="2000" b="1">
                <a:latin typeface="Calibri" charset="0"/>
                <a:ea typeface="Calibri" charset="0"/>
                <a:cs typeface="Calibri" charset="0"/>
              </a:rPr>
              <a:t>ompetitivo</a:t>
            </a:r>
            <a:endParaRPr lang="es-PE" sz="2000" b="1" dirty="0">
              <a:latin typeface="Calibri" charset="0"/>
              <a:ea typeface="Calibri" charset="0"/>
              <a:cs typeface="Calibri" charset="0"/>
            </a:endParaRPr>
          </a:p>
        </p:txBody>
      </p:sp>
      <p:pic>
        <p:nvPicPr>
          <p:cNvPr id="4" name="Imagen 3"/>
          <p:cNvPicPr>
            <a:picLocks noChangeAspect="1"/>
          </p:cNvPicPr>
          <p:nvPr/>
        </p:nvPicPr>
        <p:blipFill rotWithShape="1">
          <a:blip r:embed="rId3"/>
          <a:srcRect l="50358" t="6077" r="50" b="7894"/>
          <a:stretch/>
        </p:blipFill>
        <p:spPr>
          <a:xfrm>
            <a:off x="4751388" y="0"/>
            <a:ext cx="4392612" cy="5715000"/>
          </a:xfrm>
          <a:prstGeom prst="rect">
            <a:avLst/>
          </a:prstGeom>
        </p:spPr>
      </p:pic>
      <p:sp>
        <p:nvSpPr>
          <p:cNvPr id="12" name="Rectangle 5"/>
          <p:cNvSpPr/>
          <p:nvPr/>
        </p:nvSpPr>
        <p:spPr>
          <a:xfrm>
            <a:off x="503238" y="380615"/>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¿QUÉ ES LA SATISFACCIÓN DEL CLIENTE?</a:t>
            </a:r>
          </a:p>
        </p:txBody>
      </p:sp>
    </p:spTree>
    <p:extLst>
      <p:ext uri="{BB962C8B-B14F-4D97-AF65-F5344CB8AC3E}">
        <p14:creationId xmlns:p14="http://schemas.microsoft.com/office/powerpoint/2010/main" val="1256299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503238" y="1604885"/>
            <a:ext cx="8172450" cy="359259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object 7"/>
          <p:cNvSpPr txBox="1"/>
          <p:nvPr/>
        </p:nvSpPr>
        <p:spPr>
          <a:xfrm>
            <a:off x="506796" y="918372"/>
            <a:ext cx="3506939" cy="246221"/>
          </a:xfrm>
          <a:prstGeom prst="rect">
            <a:avLst/>
          </a:prstGeom>
        </p:spPr>
        <p:txBody>
          <a:bodyPr vert="horz" wrap="square" lIns="0" tIns="0" rIns="0" bIns="0" rtlCol="0">
            <a:spAutoFit/>
          </a:bodyPr>
          <a:lstStyle/>
          <a:p>
            <a:r>
              <a:rPr lang="es-PE" sz="1600" dirty="0">
                <a:latin typeface="Calibri" charset="0"/>
                <a:ea typeface="Calibri" charset="0"/>
                <a:cs typeface="Calibri" charset="0"/>
              </a:rPr>
              <a:t>…y con un flujo libre de información</a:t>
            </a:r>
          </a:p>
        </p:txBody>
      </p:sp>
      <p:pic>
        <p:nvPicPr>
          <p:cNvPr id="5" name="Imagen 4"/>
          <p:cNvPicPr>
            <a:picLocks noChangeAspect="1"/>
          </p:cNvPicPr>
          <p:nvPr/>
        </p:nvPicPr>
        <p:blipFill rotWithShape="1">
          <a:blip r:embed="rId3"/>
          <a:srcRect l="2129" t="7527" r="2419" b="9157"/>
          <a:stretch/>
        </p:blipFill>
        <p:spPr>
          <a:xfrm>
            <a:off x="1799858" y="1645920"/>
            <a:ext cx="5544284" cy="3551555"/>
          </a:xfrm>
          <a:prstGeom prst="rect">
            <a:avLst/>
          </a:prstGeom>
        </p:spPr>
      </p:pic>
      <p:sp>
        <p:nvSpPr>
          <p:cNvPr id="7" name="Rectangle 5"/>
          <p:cNvSpPr/>
          <p:nvPr/>
        </p:nvSpPr>
        <p:spPr>
          <a:xfrm>
            <a:off x="503238" y="380615"/>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¿QUÉ ES LA SATISFACCIÓN DEL CLIENTE?</a:t>
            </a:r>
          </a:p>
        </p:txBody>
      </p:sp>
    </p:spTree>
    <p:extLst>
      <p:ext uri="{BB962C8B-B14F-4D97-AF65-F5344CB8AC3E}">
        <p14:creationId xmlns:p14="http://schemas.microsoft.com/office/powerpoint/2010/main" val="2070214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6796" y="918372"/>
            <a:ext cx="3885817" cy="2046714"/>
          </a:xfrm>
          <a:prstGeom prst="rect">
            <a:avLst/>
          </a:prstGeom>
        </p:spPr>
        <p:txBody>
          <a:bodyPr vert="horz" wrap="square" lIns="0" tIns="0" rIns="0" bIns="0" rtlCol="0">
            <a:spAutoFit/>
          </a:bodyPr>
          <a:lstStyle/>
          <a:p>
            <a:pPr marL="11725">
              <a:spcAft>
                <a:spcPts val="600"/>
              </a:spcAft>
              <a:buSzPct val="100000"/>
              <a:tabLst>
                <a:tab pos="121285" algn="l"/>
              </a:tabLst>
              <a:defRPr/>
            </a:pPr>
            <a:r>
              <a:rPr lang="es-PE" sz="1600" b="1" dirty="0">
                <a:latin typeface="Calibri" charset="0"/>
                <a:ea typeface="Calibri" charset="0"/>
                <a:cs typeface="Calibri" charset="0"/>
              </a:rPr>
              <a:t>¿QUÉ ES LO QUE TODO ESTO SIGNIFICA?</a:t>
            </a:r>
          </a:p>
          <a:p>
            <a:pPr marL="11725">
              <a:buSzPct val="100000"/>
              <a:tabLst>
                <a:tab pos="121285" algn="l"/>
              </a:tabLst>
              <a:defRPr/>
            </a:pPr>
            <a:r>
              <a:rPr lang="es-ES" sz="1600" spc="-10" dirty="0">
                <a:solidFill>
                  <a:srgbClr val="262626"/>
                </a:solidFill>
                <a:latin typeface="Calibri" charset="0"/>
                <a:ea typeface="Calibri" charset="0"/>
                <a:cs typeface="Calibri" charset="0"/>
              </a:rPr>
              <a:t>Que nuestros clientes,</a:t>
            </a:r>
          </a:p>
          <a:p>
            <a:pPr marL="180000" indent="-168275">
              <a:buSzPct val="100000"/>
              <a:buFont typeface="Arial"/>
              <a:buChar char="•"/>
              <a:tabLst>
                <a:tab pos="121285" algn="l"/>
              </a:tabLst>
              <a:defRPr/>
            </a:pPr>
            <a:endParaRPr lang="es-PE" sz="1600" spc="-10" dirty="0">
              <a:solidFill>
                <a:srgbClr val="262626"/>
              </a:solidFill>
              <a:latin typeface="Calibri" charset="0"/>
              <a:ea typeface="Calibri" charset="0"/>
              <a:cs typeface="Calibri" charset="0"/>
            </a:endParaRPr>
          </a:p>
          <a:p>
            <a:pPr marL="180000" indent="-168275">
              <a:buSzPct val="100000"/>
              <a:buFont typeface="Arial"/>
              <a:buChar char="•"/>
              <a:tabLst>
                <a:tab pos="121285" algn="l"/>
              </a:tabLst>
              <a:defRPr/>
            </a:pPr>
            <a:r>
              <a:rPr lang="es-PE" sz="1600" spc="-10" dirty="0">
                <a:solidFill>
                  <a:srgbClr val="262626"/>
                </a:solidFill>
                <a:latin typeface="Calibri" charset="0"/>
                <a:ea typeface="Calibri" charset="0"/>
                <a:cs typeface="Calibri" charset="0"/>
              </a:rPr>
              <a:t>Tienen más </a:t>
            </a:r>
            <a:r>
              <a:rPr lang="es-PE" sz="1600" b="1" spc="-10" dirty="0">
                <a:solidFill>
                  <a:srgbClr val="7150A0"/>
                </a:solidFill>
                <a:latin typeface="Calibri" charset="0"/>
                <a:ea typeface="Calibri" charset="0"/>
                <a:cs typeface="Calibri" charset="0"/>
              </a:rPr>
              <a:t>opciones</a:t>
            </a:r>
          </a:p>
          <a:p>
            <a:pPr marL="180000" indent="-168275">
              <a:buSzPct val="100000"/>
              <a:buFont typeface="Arial"/>
              <a:buChar char="•"/>
              <a:tabLst>
                <a:tab pos="121285" algn="l"/>
              </a:tabLst>
              <a:defRPr/>
            </a:pPr>
            <a:r>
              <a:rPr lang="es-PE" sz="1600" spc="-10" dirty="0">
                <a:solidFill>
                  <a:srgbClr val="262626"/>
                </a:solidFill>
                <a:latin typeface="Calibri" charset="0"/>
                <a:ea typeface="Calibri" charset="0"/>
                <a:cs typeface="Calibri" charset="0"/>
              </a:rPr>
              <a:t>Tienen altas </a:t>
            </a:r>
            <a:r>
              <a:rPr lang="es-PE" sz="1600" b="1" spc="-10" dirty="0">
                <a:solidFill>
                  <a:srgbClr val="7150A0"/>
                </a:solidFill>
                <a:latin typeface="Calibri" charset="0"/>
                <a:ea typeface="Calibri" charset="0"/>
                <a:cs typeface="Calibri" charset="0"/>
              </a:rPr>
              <a:t>expectativas</a:t>
            </a:r>
          </a:p>
          <a:p>
            <a:pPr marL="180000" indent="-168275">
              <a:buSzPct val="100000"/>
              <a:buFont typeface="Arial"/>
              <a:buChar char="•"/>
              <a:tabLst>
                <a:tab pos="121285" algn="l"/>
              </a:tabLst>
              <a:defRPr/>
            </a:pPr>
            <a:r>
              <a:rPr lang="es-PE" sz="1600" spc="-10" dirty="0">
                <a:solidFill>
                  <a:srgbClr val="262626"/>
                </a:solidFill>
                <a:latin typeface="Calibri" charset="0"/>
                <a:ea typeface="Calibri" charset="0"/>
                <a:cs typeface="Calibri" charset="0"/>
              </a:rPr>
              <a:t>Son más conscientes de su poder en </a:t>
            </a:r>
            <a:br>
              <a:rPr lang="es-PE" sz="1600" spc="-10" dirty="0">
                <a:solidFill>
                  <a:srgbClr val="262626"/>
                </a:solidFill>
                <a:latin typeface="Calibri" charset="0"/>
                <a:ea typeface="Calibri" charset="0"/>
                <a:cs typeface="Calibri" charset="0"/>
              </a:rPr>
            </a:br>
            <a:r>
              <a:rPr lang="es-PE" sz="1600" spc="-10" dirty="0">
                <a:solidFill>
                  <a:srgbClr val="262626"/>
                </a:solidFill>
                <a:latin typeface="Calibri" charset="0"/>
                <a:ea typeface="Calibri" charset="0"/>
                <a:cs typeface="Calibri" charset="0"/>
              </a:rPr>
              <a:t>el </a:t>
            </a:r>
            <a:r>
              <a:rPr lang="es-PE" sz="1600" b="1" spc="-10" dirty="0">
                <a:solidFill>
                  <a:srgbClr val="7150A0"/>
                </a:solidFill>
                <a:latin typeface="Calibri" charset="0"/>
                <a:ea typeface="Calibri" charset="0"/>
                <a:cs typeface="Calibri" charset="0"/>
              </a:rPr>
              <a:t>mercado</a:t>
            </a:r>
          </a:p>
          <a:p>
            <a:pPr marL="180000" indent="-168275">
              <a:buSzPct val="100000"/>
              <a:buFont typeface="Arial"/>
              <a:buChar char="•"/>
              <a:tabLst>
                <a:tab pos="121285" algn="l"/>
              </a:tabLst>
              <a:defRPr/>
            </a:pPr>
            <a:r>
              <a:rPr lang="es-PE" sz="1600" spc="-10" dirty="0">
                <a:solidFill>
                  <a:srgbClr val="262626"/>
                </a:solidFill>
                <a:latin typeface="Calibri" charset="0"/>
                <a:ea typeface="Calibri" charset="0"/>
                <a:cs typeface="Calibri" charset="0"/>
              </a:rPr>
              <a:t>Se vuelven más </a:t>
            </a:r>
            <a:r>
              <a:rPr lang="es-PE" sz="1600" b="1" spc="-10" dirty="0">
                <a:solidFill>
                  <a:srgbClr val="7150A0"/>
                </a:solidFill>
                <a:latin typeface="Calibri" charset="0"/>
                <a:ea typeface="Calibri" charset="0"/>
                <a:cs typeface="Calibri" charset="0"/>
              </a:rPr>
              <a:t>demandantes</a:t>
            </a:r>
          </a:p>
        </p:txBody>
      </p:sp>
      <p:pic>
        <p:nvPicPr>
          <p:cNvPr id="8" name="Imagen 7"/>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51388" y="0"/>
            <a:ext cx="4392612" cy="5715000"/>
          </a:xfrm>
          <a:prstGeom prst="rect">
            <a:avLst/>
          </a:prstGeom>
        </p:spPr>
      </p:pic>
      <p:sp>
        <p:nvSpPr>
          <p:cNvPr id="5" name="Rectangle 5"/>
          <p:cNvSpPr/>
          <p:nvPr/>
        </p:nvSpPr>
        <p:spPr>
          <a:xfrm>
            <a:off x="503238" y="380615"/>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¿QUÉ ES LA SATISFACCIÓN DEL CLIENTE?</a:t>
            </a:r>
          </a:p>
        </p:txBody>
      </p:sp>
    </p:spTree>
    <p:extLst>
      <p:ext uri="{BB962C8B-B14F-4D97-AF65-F5344CB8AC3E}">
        <p14:creationId xmlns:p14="http://schemas.microsoft.com/office/powerpoint/2010/main" val="552190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3" cstate="print">
            <a:extLst>
              <a:ext uri="{28A0092B-C50C-407E-A947-70E740481C1C}">
                <a14:useLocalDpi xmlns:a14="http://schemas.microsoft.com/office/drawing/2010/main" val="0"/>
              </a:ext>
            </a:extLst>
          </a:blip>
          <a:srcRect l="2220" t="4286" r="1024" b="9136"/>
          <a:stretch/>
        </p:blipFill>
        <p:spPr>
          <a:xfrm>
            <a:off x="503238" y="2111316"/>
            <a:ext cx="5324320" cy="3122674"/>
          </a:xfrm>
          <a:prstGeom prst="rect">
            <a:avLst/>
          </a:prstGeom>
        </p:spPr>
      </p:pic>
      <p:sp>
        <p:nvSpPr>
          <p:cNvPr id="13" name="Redondear rectángulo de esquina del mismo lado 12"/>
          <p:cNvSpPr/>
          <p:nvPr/>
        </p:nvSpPr>
        <p:spPr>
          <a:xfrm rot="5400000">
            <a:off x="5682993" y="2241295"/>
            <a:ext cx="3122671" cy="2862716"/>
          </a:xfrm>
          <a:prstGeom prst="round2SameRect">
            <a:avLst>
              <a:gd name="adj1" fmla="val 5165"/>
              <a:gd name="adj2" fmla="val 0"/>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CuadroTexto 13"/>
          <p:cNvSpPr txBox="1"/>
          <p:nvPr/>
        </p:nvSpPr>
        <p:spPr>
          <a:xfrm>
            <a:off x="6105409" y="3113793"/>
            <a:ext cx="2286285" cy="1292662"/>
          </a:xfrm>
          <a:prstGeom prst="rect">
            <a:avLst/>
          </a:prstGeom>
          <a:noFill/>
        </p:spPr>
        <p:txBody>
          <a:bodyPr wrap="square" lIns="0" tIns="0" rIns="0" bIns="0" rtlCol="0">
            <a:spAutoFit/>
          </a:bodyPr>
          <a:lstStyle/>
          <a:p>
            <a:pPr lvl="0"/>
            <a:r>
              <a:rPr lang="es-ES" sz="1400" dirty="0">
                <a:solidFill>
                  <a:schemeClr val="bg1"/>
                </a:solidFill>
                <a:latin typeface="Calibri" charset="0"/>
                <a:ea typeface="Calibri" charset="0"/>
                <a:cs typeface="Calibri" charset="0"/>
              </a:rPr>
              <a:t>La ASQ define Satisfacción del cliente como </a:t>
            </a:r>
            <a:br>
              <a:rPr lang="es-ES" sz="1400" b="1" dirty="0">
                <a:solidFill>
                  <a:schemeClr val="bg1"/>
                </a:solidFill>
                <a:latin typeface="Calibri" charset="0"/>
                <a:ea typeface="Calibri" charset="0"/>
                <a:cs typeface="Calibri" charset="0"/>
              </a:rPr>
            </a:br>
            <a:r>
              <a:rPr lang="es-ES" sz="1400" b="1" dirty="0">
                <a:solidFill>
                  <a:schemeClr val="bg1"/>
                </a:solidFill>
                <a:latin typeface="Calibri" charset="0"/>
                <a:ea typeface="Calibri" charset="0"/>
                <a:cs typeface="Calibri" charset="0"/>
              </a:rPr>
              <a:t>“el resultado de entregar un producto o servicio que cumpla con los requerimientos del cliente”.</a:t>
            </a:r>
            <a:endParaRPr lang="es-PE" sz="1400" b="1" dirty="0">
              <a:solidFill>
                <a:schemeClr val="bg1"/>
              </a:solidFill>
              <a:latin typeface="Calibri" charset="0"/>
              <a:ea typeface="Calibri" charset="0"/>
              <a:cs typeface="Calibri" charset="0"/>
            </a:endParaRPr>
          </a:p>
        </p:txBody>
      </p:sp>
      <p:sp>
        <p:nvSpPr>
          <p:cNvPr id="3" name="object 7"/>
          <p:cNvSpPr txBox="1"/>
          <p:nvPr/>
        </p:nvSpPr>
        <p:spPr>
          <a:xfrm>
            <a:off x="506796" y="765972"/>
            <a:ext cx="7777668" cy="984885"/>
          </a:xfrm>
          <a:prstGeom prst="rect">
            <a:avLst/>
          </a:prstGeom>
        </p:spPr>
        <p:txBody>
          <a:bodyPr vert="horz" wrap="square" lIns="0" tIns="0" rIns="0" bIns="0" rtlCol="0">
            <a:spAutoFit/>
          </a:bodyPr>
          <a:lstStyle/>
          <a:p>
            <a:pPr marL="184150" indent="-184150">
              <a:buFont typeface="Arial" charset="0"/>
              <a:buChar char="•"/>
            </a:pPr>
            <a:r>
              <a:rPr lang="es-ES" sz="1600" dirty="0">
                <a:latin typeface="Calibri" charset="0"/>
                <a:ea typeface="Calibri" charset="0"/>
                <a:cs typeface="Calibri" charset="0"/>
              </a:rPr>
              <a:t>La satisfacción del cliente conduce a la rentabilidad.</a:t>
            </a:r>
          </a:p>
          <a:p>
            <a:pPr marL="184150" indent="-184150">
              <a:buFont typeface="Arial" charset="0"/>
              <a:buChar char="•"/>
            </a:pPr>
            <a:endParaRPr lang="es-ES" sz="1600" dirty="0">
              <a:latin typeface="Calibri" charset="0"/>
              <a:ea typeface="Calibri" charset="0"/>
              <a:cs typeface="Calibri" charset="0"/>
            </a:endParaRPr>
          </a:p>
          <a:p>
            <a:pPr marL="184150" indent="-184150">
              <a:buFont typeface="Arial" charset="0"/>
              <a:buChar char="•"/>
            </a:pPr>
            <a:r>
              <a:rPr lang="es-ES" sz="1600" dirty="0">
                <a:latin typeface="Calibri" charset="0"/>
                <a:ea typeface="Calibri" charset="0"/>
                <a:cs typeface="Calibri" charset="0"/>
              </a:rPr>
              <a:t>La compañía típica obtiene un 65% de sus negocios de sus </a:t>
            </a:r>
            <a:r>
              <a:rPr lang="es-ES" sz="1600" b="1" dirty="0">
                <a:latin typeface="Calibri" charset="0"/>
                <a:ea typeface="Calibri" charset="0"/>
                <a:cs typeface="Calibri" charset="0"/>
              </a:rPr>
              <a:t>clientes existentes</a:t>
            </a:r>
            <a:r>
              <a:rPr lang="es-ES" sz="1600" dirty="0">
                <a:latin typeface="Calibri" charset="0"/>
                <a:ea typeface="Calibri" charset="0"/>
                <a:cs typeface="Calibri" charset="0"/>
              </a:rPr>
              <a:t>, y le cuesta cinco veces más encontrar uno nuevo que conservar feliz a uno existente.</a:t>
            </a:r>
            <a:endParaRPr lang="es-PE" sz="1600" dirty="0">
              <a:latin typeface="Calibri" charset="0"/>
              <a:ea typeface="Calibri" charset="0"/>
              <a:cs typeface="Calibri" charset="0"/>
            </a:endParaRPr>
          </a:p>
        </p:txBody>
      </p:sp>
      <p:pic>
        <p:nvPicPr>
          <p:cNvPr id="9" name="Imagen 8"/>
          <p:cNvPicPr>
            <a:picLocks noChangeAspect="1"/>
          </p:cNvPicPr>
          <p:nvPr/>
        </p:nvPicPr>
        <p:blipFill>
          <a:blip r:embed="rId4">
            <a:alphaModFix/>
            <a:lum bright="100000" contrast="100000"/>
          </a:blip>
          <a:stretch>
            <a:fillRect/>
          </a:stretch>
        </p:blipFill>
        <p:spPr>
          <a:xfrm>
            <a:off x="6105409" y="2920757"/>
            <a:ext cx="121379" cy="121379"/>
          </a:xfrm>
          <a:prstGeom prst="rect">
            <a:avLst/>
          </a:prstGeom>
        </p:spPr>
      </p:pic>
      <p:sp>
        <p:nvSpPr>
          <p:cNvPr id="8" name="Rectangle 5"/>
          <p:cNvSpPr/>
          <p:nvPr/>
        </p:nvSpPr>
        <p:spPr>
          <a:xfrm>
            <a:off x="503238" y="380615"/>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¿QUÉ ES LA SATISFACCIÓN DEL CLIENTE?</a:t>
            </a:r>
          </a:p>
        </p:txBody>
      </p:sp>
    </p:spTree>
    <p:extLst>
      <p:ext uri="{BB962C8B-B14F-4D97-AF65-F5344CB8AC3E}">
        <p14:creationId xmlns:p14="http://schemas.microsoft.com/office/powerpoint/2010/main" val="1869722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Diseño predetermin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iseño predeterminado">
      <a:majorFont>
        <a:latin typeface="Arial"/>
        <a:ea typeface=""/>
        <a:cs typeface=""/>
      </a:majorFont>
      <a:minorFont>
        <a:latin typeface="Arial"/>
        <a:ea typeface=""/>
        <a:cs typeface=""/>
      </a:minorFont>
    </a:fontScheme>
    <a:fmtScheme name="Papel">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21242</TotalTime>
  <Words>5715</Words>
  <Application>Microsoft Office PowerPoint</Application>
  <PresentationFormat>Presentación en pantalla (16:10)</PresentationFormat>
  <Paragraphs>735</Paragraphs>
  <Slides>57</Slides>
  <Notes>56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57</vt:i4>
      </vt:variant>
    </vt:vector>
  </HeadingPairs>
  <TitlesOfParts>
    <vt:vector size="63" baseType="lpstr">
      <vt:lpstr>Arial</vt:lpstr>
      <vt:lpstr>Calibri</vt:lpstr>
      <vt:lpstr>Graphik Bold</vt:lpstr>
      <vt:lpstr>Graphik Medium</vt:lpstr>
      <vt:lpstr>Graphik Regular</vt:lpstr>
      <vt:lpstr>1_Diseño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Isil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Isil</dc:creator>
  <cp:lastModifiedBy>katya garvich</cp:lastModifiedBy>
  <cp:revision>1308</cp:revision>
  <cp:lastPrinted>2023-08-30T18:42:25Z</cp:lastPrinted>
  <dcterms:created xsi:type="dcterms:W3CDTF">2006-06-01T21:36:52Z</dcterms:created>
  <dcterms:modified xsi:type="dcterms:W3CDTF">2024-08-31T22:35:19Z</dcterms:modified>
</cp:coreProperties>
</file>